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4630400" cy="8229600"/>
  <p:notesSz cx="8229600" cy="146304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4" d="100"/>
          <a:sy n="94" d="100"/>
        </p:scale>
        <p:origin x="474"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09999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DED2"/>
          </a:solidFill>
          <a:ln/>
        </p:spPr>
      </p:sp>
      <p:sp>
        <p:nvSpPr>
          <p:cNvPr id="3" name="Shape 1"/>
          <p:cNvSpPr/>
          <p:nvPr/>
        </p:nvSpPr>
        <p:spPr>
          <a:xfrm>
            <a:off x="0" y="0"/>
            <a:ext cx="14630400" cy="8229600"/>
          </a:xfrm>
          <a:prstGeom prst="rect">
            <a:avLst/>
          </a:prstGeom>
          <a:solidFill>
            <a:srgbClr val="FDFBF7"/>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DED2"/>
          </a:solidFill>
          <a:ln/>
        </p:spPr>
      </p:sp>
      <p:sp>
        <p:nvSpPr>
          <p:cNvPr id="3" name="Shape 1"/>
          <p:cNvSpPr/>
          <p:nvPr/>
        </p:nvSpPr>
        <p:spPr>
          <a:xfrm>
            <a:off x="0" y="0"/>
            <a:ext cx="14630400" cy="8229600"/>
          </a:xfrm>
          <a:prstGeom prst="rect">
            <a:avLst/>
          </a:prstGeom>
          <a:solidFill>
            <a:srgbClr val="FDFBF7"/>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DED2"/>
          </a:solidFill>
          <a:ln/>
        </p:spPr>
      </p:sp>
      <p:sp>
        <p:nvSpPr>
          <p:cNvPr id="3" name="Shape 1"/>
          <p:cNvSpPr/>
          <p:nvPr/>
        </p:nvSpPr>
        <p:spPr>
          <a:xfrm>
            <a:off x="0" y="0"/>
            <a:ext cx="14630400" cy="8229600"/>
          </a:xfrm>
          <a:prstGeom prst="rect">
            <a:avLst/>
          </a:prstGeom>
          <a:solidFill>
            <a:srgbClr val="FDFBF7"/>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DED2"/>
          </a:solidFill>
          <a:ln/>
        </p:spPr>
      </p:sp>
      <p:sp>
        <p:nvSpPr>
          <p:cNvPr id="3" name="Shape 1"/>
          <p:cNvSpPr/>
          <p:nvPr/>
        </p:nvSpPr>
        <p:spPr>
          <a:xfrm>
            <a:off x="0" y="0"/>
            <a:ext cx="14630400" cy="8229600"/>
          </a:xfrm>
          <a:prstGeom prst="rect">
            <a:avLst/>
          </a:prstGeom>
          <a:solidFill>
            <a:srgbClr val="FDFBF7"/>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DED2"/>
          </a:solidFill>
          <a:ln/>
        </p:spPr>
      </p:sp>
      <p:sp>
        <p:nvSpPr>
          <p:cNvPr id="3" name="Shape 1"/>
          <p:cNvSpPr/>
          <p:nvPr/>
        </p:nvSpPr>
        <p:spPr>
          <a:xfrm>
            <a:off x="0" y="0"/>
            <a:ext cx="14630400" cy="8229600"/>
          </a:xfrm>
          <a:prstGeom prst="rect">
            <a:avLst/>
          </a:prstGeom>
          <a:solidFill>
            <a:srgbClr val="FDFBF7"/>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DED2"/>
          </a:solidFill>
          <a:ln/>
        </p:spPr>
      </p:sp>
      <p:sp>
        <p:nvSpPr>
          <p:cNvPr id="3" name="Shape 1"/>
          <p:cNvSpPr/>
          <p:nvPr/>
        </p:nvSpPr>
        <p:spPr>
          <a:xfrm>
            <a:off x="0" y="0"/>
            <a:ext cx="14630400" cy="8229600"/>
          </a:xfrm>
          <a:prstGeom prst="rect">
            <a:avLst/>
          </a:prstGeom>
          <a:solidFill>
            <a:srgbClr val="FDFBF7"/>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DED2"/>
          </a:solidFill>
          <a:ln/>
        </p:spPr>
      </p:sp>
      <p:sp>
        <p:nvSpPr>
          <p:cNvPr id="3" name="Shape 1"/>
          <p:cNvSpPr/>
          <p:nvPr/>
        </p:nvSpPr>
        <p:spPr>
          <a:xfrm>
            <a:off x="0" y="0"/>
            <a:ext cx="14630400" cy="8229600"/>
          </a:xfrm>
          <a:prstGeom prst="rect">
            <a:avLst/>
          </a:prstGeom>
          <a:solidFill>
            <a:srgbClr val="FDFBF7"/>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DED2"/>
          </a:solidFill>
          <a:ln/>
        </p:spPr>
      </p:sp>
      <p:sp>
        <p:nvSpPr>
          <p:cNvPr id="3" name="Shape 1"/>
          <p:cNvSpPr/>
          <p:nvPr/>
        </p:nvSpPr>
        <p:spPr>
          <a:xfrm>
            <a:off x="0" y="0"/>
            <a:ext cx="14630400" cy="8229600"/>
          </a:xfrm>
          <a:prstGeom prst="rect">
            <a:avLst/>
          </a:prstGeom>
          <a:solidFill>
            <a:srgbClr val="FDFBF7"/>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DED2"/>
          </a:solidFill>
          <a:ln/>
        </p:spPr>
      </p:sp>
      <p:sp>
        <p:nvSpPr>
          <p:cNvPr id="3" name="Shape 1"/>
          <p:cNvSpPr/>
          <p:nvPr/>
        </p:nvSpPr>
        <p:spPr>
          <a:xfrm>
            <a:off x="0" y="0"/>
            <a:ext cx="14630400" cy="8229600"/>
          </a:xfrm>
          <a:prstGeom prst="rect">
            <a:avLst/>
          </a:prstGeom>
          <a:solidFill>
            <a:srgbClr val="FDFBF7"/>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DED2"/>
          </a:solidFill>
          <a:ln/>
        </p:spPr>
      </p:sp>
      <p:sp>
        <p:nvSpPr>
          <p:cNvPr id="3" name="Shape 1"/>
          <p:cNvSpPr/>
          <p:nvPr/>
        </p:nvSpPr>
        <p:spPr>
          <a:xfrm>
            <a:off x="0" y="0"/>
            <a:ext cx="14630400" cy="8229600"/>
          </a:xfrm>
          <a:prstGeom prst="rect">
            <a:avLst/>
          </a:prstGeom>
          <a:solidFill>
            <a:srgbClr val="FDFBF7"/>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8.svg"/><Relationship Id="rId5" Type="http://schemas.openxmlformats.org/officeDocument/2006/relationships/image" Target="../media/image7.svg"/><Relationship Id="rId4" Type="http://schemas.openxmlformats.org/officeDocument/2006/relationships/image" Target="../media/image6.svg"/><Relationship Id="rId9"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1.png"/><Relationship Id="rId7" Type="http://schemas.openxmlformats.org/officeDocument/2006/relationships/image" Target="../media/image15.jp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image" Target="../media/image12.jp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18.svg"/><Relationship Id="rId4" Type="http://schemas.openxmlformats.org/officeDocument/2006/relationships/image" Target="../media/image17.sv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28.svg"/><Relationship Id="rId5" Type="http://schemas.openxmlformats.org/officeDocument/2006/relationships/image" Target="../media/image27.svg"/><Relationship Id="rId4" Type="http://schemas.openxmlformats.org/officeDocument/2006/relationships/image" Target="../media/image26.sv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20947A75-1AF7-4F06-B446-DB44F9E3CC4B}"/>
              </a:ext>
            </a:extLst>
          </p:cNvPr>
          <p:cNvPicPr>
            <a:picLocks noChangeAspect="1"/>
          </p:cNvPicPr>
          <p:nvPr/>
        </p:nvPicPr>
        <p:blipFill>
          <a:blip r:embed="rId3">
            <a:alphaModFix amt="5000"/>
          </a:blip>
          <a:stretch>
            <a:fillRect/>
          </a:stretch>
        </p:blipFill>
        <p:spPr>
          <a:xfrm>
            <a:off x="0" y="-120"/>
            <a:ext cx="14630400" cy="3485317"/>
          </a:xfrm>
          <a:prstGeom prst="rect">
            <a:avLst/>
          </a:prstGeom>
        </p:spPr>
      </p:pic>
      <p:pic>
        <p:nvPicPr>
          <p:cNvPr id="10" name="Image 9">
            <a:extLst>
              <a:ext uri="{FF2B5EF4-FFF2-40B4-BE49-F238E27FC236}">
                <a16:creationId xmlns:a16="http://schemas.microsoft.com/office/drawing/2014/main" id="{7CE4832B-0150-428B-BFF4-70BB1D32DA61}"/>
              </a:ext>
            </a:extLst>
          </p:cNvPr>
          <p:cNvPicPr>
            <a:picLocks noChangeAspect="1"/>
          </p:cNvPicPr>
          <p:nvPr/>
        </p:nvPicPr>
        <p:blipFill>
          <a:blip r:embed="rId4">
            <a:alphaModFix amt="50000"/>
          </a:blip>
          <a:stretch>
            <a:fillRect/>
          </a:stretch>
        </p:blipFill>
        <p:spPr>
          <a:xfrm>
            <a:off x="0" y="3583901"/>
            <a:ext cx="14630400" cy="4645700"/>
          </a:xfrm>
          <a:prstGeom prst="rect">
            <a:avLst/>
          </a:prstGeom>
        </p:spPr>
      </p:pic>
      <p:sp>
        <p:nvSpPr>
          <p:cNvPr id="4" name="Text 1"/>
          <p:cNvSpPr/>
          <p:nvPr/>
        </p:nvSpPr>
        <p:spPr>
          <a:xfrm>
            <a:off x="864037" y="2713673"/>
            <a:ext cx="12242006" cy="771525"/>
          </a:xfrm>
          <a:prstGeom prst="rect">
            <a:avLst/>
          </a:prstGeom>
          <a:noFill/>
          <a:ln/>
        </p:spPr>
        <p:txBody>
          <a:bodyPr wrap="none" lIns="0" tIns="0" rIns="0" bIns="0" rtlCol="0" anchor="t"/>
          <a:lstStyle/>
          <a:p>
            <a:pPr marL="0" indent="0" algn="l">
              <a:lnSpc>
                <a:spcPts val="6050"/>
              </a:lnSpc>
              <a:buNone/>
            </a:pPr>
            <a:r>
              <a:rPr lang="en-US" sz="4850" dirty="0">
                <a:solidFill>
                  <a:srgbClr val="3A3A3A"/>
                </a:solidFill>
                <a:latin typeface="Noto Serif Medium" pitchFamily="34" charset="0"/>
                <a:ea typeface="Noto Serif Medium" pitchFamily="34" charset="-122"/>
                <a:cs typeface="Noto Serif Medium" pitchFamily="34" charset="-120"/>
              </a:rPr>
              <a:t>Programme de formation de haut niveau</a:t>
            </a:r>
            <a:endParaRPr lang="en-US" sz="4850" dirty="0"/>
          </a:p>
        </p:txBody>
      </p:sp>
      <p:sp>
        <p:nvSpPr>
          <p:cNvPr id="5" name="Text 2"/>
          <p:cNvSpPr/>
          <p:nvPr/>
        </p:nvSpPr>
        <p:spPr>
          <a:xfrm>
            <a:off x="864037" y="3583900"/>
            <a:ext cx="12902327" cy="771525"/>
          </a:xfrm>
          <a:prstGeom prst="rect">
            <a:avLst/>
          </a:prstGeom>
          <a:noFill/>
          <a:ln/>
        </p:spPr>
        <p:txBody>
          <a:bodyPr wrap="square" lIns="0" tIns="0" rIns="0" bIns="0" rtlCol="0" anchor="t"/>
          <a:lstStyle/>
          <a:p>
            <a:pPr marL="0" indent="0" algn="l">
              <a:lnSpc>
                <a:spcPts val="3000"/>
              </a:lnSpc>
              <a:buNone/>
            </a:pPr>
            <a:r>
              <a:rPr lang="en-US" sz="2400" dirty="0">
                <a:solidFill>
                  <a:srgbClr val="3A3A3A"/>
                </a:solidFill>
                <a:latin typeface="Noto Serif Medium" pitchFamily="34" charset="0"/>
                <a:ea typeface="Noto Serif Medium" pitchFamily="34" charset="-122"/>
                <a:cs typeface="Noto Serif Medium" pitchFamily="34" charset="-120"/>
              </a:rPr>
              <a:t>Coordination gouvernementale et pilotage stratégique de l'action publique à l'ère de la complexité institutionnelle</a:t>
            </a:r>
            <a:endParaRPr lang="en-US" sz="2400" dirty="0"/>
          </a:p>
        </p:txBody>
      </p:sp>
      <p:sp>
        <p:nvSpPr>
          <p:cNvPr id="6" name="Text 3"/>
          <p:cNvSpPr/>
          <p:nvPr/>
        </p:nvSpPr>
        <p:spPr>
          <a:xfrm>
            <a:off x="864037" y="4725710"/>
            <a:ext cx="12902327" cy="790099"/>
          </a:xfrm>
          <a:prstGeom prst="rect">
            <a:avLst/>
          </a:prstGeom>
          <a:noFill/>
          <a:ln/>
        </p:spPr>
        <p:txBody>
          <a:bodyPr wrap="square" lIns="0" tIns="0" rIns="0" bIns="0" rtlCol="0" anchor="t"/>
          <a:lstStyle/>
          <a:p>
            <a:pPr marL="0" indent="0" algn="l">
              <a:lnSpc>
                <a:spcPts val="3100"/>
              </a:lnSpc>
              <a:buNone/>
            </a:pPr>
            <a:r>
              <a:rPr lang="en-US" sz="1900" dirty="0">
                <a:solidFill>
                  <a:srgbClr val="4C4C4C"/>
                </a:solidFill>
                <a:latin typeface="Noto Serif" pitchFamily="34" charset="0"/>
                <a:ea typeface="Noto Serif" pitchFamily="34" charset="-122"/>
                <a:cs typeface="Noto Serif" pitchFamily="34" charset="-120"/>
              </a:rPr>
              <a:t>Une initiative stratégique pour renforcer la capacité d'action de l'État camerounais face aux défis contemporains de la coordination publique.</a:t>
            </a:r>
            <a:endParaRPr lang="en-US" sz="1900" dirty="0"/>
          </a:p>
        </p:txBody>
      </p:sp>
      <p:pic>
        <p:nvPicPr>
          <p:cNvPr id="14" name="Image 13">
            <a:extLst>
              <a:ext uri="{FF2B5EF4-FFF2-40B4-BE49-F238E27FC236}">
                <a16:creationId xmlns:a16="http://schemas.microsoft.com/office/drawing/2014/main" id="{AA17B292-66E5-4345-BEEF-49E3F59E3C98}"/>
              </a:ext>
            </a:extLst>
          </p:cNvPr>
          <p:cNvPicPr>
            <a:picLocks noChangeAspect="1"/>
          </p:cNvPicPr>
          <p:nvPr/>
        </p:nvPicPr>
        <p:blipFill>
          <a:blip r:embed="rId5"/>
          <a:stretch>
            <a:fillRect/>
          </a:stretch>
        </p:blipFill>
        <p:spPr>
          <a:xfrm>
            <a:off x="12893040" y="7376160"/>
            <a:ext cx="1737360" cy="82684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1050369" y="1307663"/>
            <a:ext cx="12026979" cy="686991"/>
          </a:xfrm>
          <a:prstGeom prst="rect">
            <a:avLst/>
          </a:prstGeom>
          <a:noFill/>
          <a:ln/>
        </p:spPr>
        <p:txBody>
          <a:bodyPr wrap="none" lIns="0" tIns="0" rIns="0" bIns="0" rtlCol="0" anchor="t"/>
          <a:lstStyle/>
          <a:p>
            <a:pPr marL="0" indent="0" algn="l">
              <a:lnSpc>
                <a:spcPts val="5400"/>
              </a:lnSpc>
              <a:buNone/>
            </a:pPr>
            <a:r>
              <a:rPr lang="en-US" sz="4300" dirty="0">
                <a:solidFill>
                  <a:srgbClr val="3A3A3A"/>
                </a:solidFill>
                <a:latin typeface="Noto Serif Medium" pitchFamily="34" charset="0"/>
                <a:ea typeface="Noto Serif Medium" pitchFamily="34" charset="-122"/>
                <a:cs typeface="Noto Serif Medium" pitchFamily="34" charset="-120"/>
              </a:rPr>
              <a:t>Le contexte : une action publique systémique</a:t>
            </a:r>
            <a:endParaRPr lang="en-US" sz="4300" dirty="0"/>
          </a:p>
        </p:txBody>
      </p:sp>
      <p:sp>
        <p:nvSpPr>
          <p:cNvPr id="3" name="Text 1"/>
          <p:cNvSpPr/>
          <p:nvPr/>
        </p:nvSpPr>
        <p:spPr>
          <a:xfrm>
            <a:off x="1050369" y="2386013"/>
            <a:ext cx="12529542" cy="1329214"/>
          </a:xfrm>
          <a:prstGeom prst="rect">
            <a:avLst/>
          </a:prstGeom>
          <a:noFill/>
          <a:ln/>
        </p:spPr>
        <p:txBody>
          <a:bodyPr wrap="square" lIns="0" tIns="0" rIns="0" bIns="0" rtlCol="0" anchor="t"/>
          <a:lstStyle/>
          <a:p>
            <a:pPr marL="0" indent="0" algn="just">
              <a:lnSpc>
                <a:spcPts val="2600"/>
              </a:lnSpc>
              <a:buNone/>
            </a:pPr>
            <a:r>
              <a:rPr lang="en-US" sz="1700" dirty="0">
                <a:solidFill>
                  <a:srgbClr val="4C4C4C"/>
                </a:solidFill>
                <a:latin typeface="Noto Serif" pitchFamily="34" charset="0"/>
                <a:ea typeface="Noto Serif" pitchFamily="34" charset="-122"/>
                <a:cs typeface="Noto Serif" pitchFamily="34" charset="-120"/>
              </a:rPr>
              <a:t>Les administrations publiques contemporaines évoluent dans un environnement marqué par une complexification croissante de l'action de l'État. La multiplication des ministères techniques, la création d'agences spécialisées, le développement des partenariats public-privé, les exigences accrues des bailleurs de fonds et la pression permanente pour des résultats mesurables transforment l'action publique d'un processus linéaire en un écosystème systémique.</a:t>
            </a:r>
            <a:endParaRPr lang="en-US" sz="1700" dirty="0"/>
          </a:p>
        </p:txBody>
      </p:sp>
      <p:sp>
        <p:nvSpPr>
          <p:cNvPr id="4" name="Text 2"/>
          <p:cNvSpPr/>
          <p:nvPr/>
        </p:nvSpPr>
        <p:spPr>
          <a:xfrm>
            <a:off x="1050369" y="3935373"/>
            <a:ext cx="12529542" cy="1661517"/>
          </a:xfrm>
          <a:prstGeom prst="rect">
            <a:avLst/>
          </a:prstGeom>
          <a:noFill/>
          <a:ln/>
        </p:spPr>
        <p:txBody>
          <a:bodyPr wrap="square" lIns="0" tIns="0" rIns="0" bIns="0" rtlCol="0" anchor="t"/>
          <a:lstStyle/>
          <a:p>
            <a:pPr marL="0" indent="0" algn="just">
              <a:lnSpc>
                <a:spcPts val="2600"/>
              </a:lnSpc>
              <a:buNone/>
            </a:pPr>
            <a:r>
              <a:rPr lang="en-US" sz="1700" dirty="0">
                <a:solidFill>
                  <a:srgbClr val="4C4C4C"/>
                </a:solidFill>
                <a:latin typeface="Noto Serif" pitchFamily="34" charset="0"/>
                <a:ea typeface="Noto Serif" pitchFamily="34" charset="-122"/>
                <a:cs typeface="Noto Serif" pitchFamily="34" charset="-120"/>
              </a:rPr>
              <a:t>Dans les États centralisés, cette complexité génère des chevauchements de compétences, des lenteurs décisionnelles, des incohérences entre stratégie et mise en œuvre, une dilution des responsabilités et une fragmentation de l'information. Ces enjeux se manifestent particulièrement dans le contexte camerounais : coordination des politiques sectorielles, pilotage des projets structurants, gestion des financements publics et alignement entre planification stratégique et exécution opérationnelle.</a:t>
            </a:r>
            <a:endParaRPr lang="en-US" sz="1700" dirty="0"/>
          </a:p>
        </p:txBody>
      </p:sp>
      <p:sp>
        <p:nvSpPr>
          <p:cNvPr id="5" name="Text 3"/>
          <p:cNvSpPr/>
          <p:nvPr/>
        </p:nvSpPr>
        <p:spPr>
          <a:xfrm>
            <a:off x="1380053" y="6037183"/>
            <a:ext cx="12199858" cy="664607"/>
          </a:xfrm>
          <a:prstGeom prst="rect">
            <a:avLst/>
          </a:prstGeom>
          <a:noFill/>
          <a:ln/>
        </p:spPr>
        <p:txBody>
          <a:bodyPr wrap="square" lIns="0" tIns="0" rIns="0" bIns="0" rtlCol="0" anchor="t"/>
          <a:lstStyle/>
          <a:p>
            <a:pPr marL="0" indent="0" algn="l">
              <a:lnSpc>
                <a:spcPts val="2600"/>
              </a:lnSpc>
              <a:buNone/>
            </a:pPr>
            <a:r>
              <a:rPr lang="en-US" sz="1700" dirty="0">
                <a:solidFill>
                  <a:srgbClr val="4C4C4C"/>
                </a:solidFill>
                <a:latin typeface="Noto Serif" pitchFamily="34" charset="0"/>
                <a:ea typeface="Noto Serif" pitchFamily="34" charset="-122"/>
                <a:cs typeface="Noto Serif" pitchFamily="34" charset="-120"/>
              </a:rPr>
              <a:t>La performance d'un État moderne repose de moins en moins sur la seule qualité technique de ses politiques et de plus en plus sur sa capacité à coordonner efficacement ses institutions.</a:t>
            </a:r>
            <a:endParaRPr lang="en-US" sz="1700" dirty="0"/>
          </a:p>
        </p:txBody>
      </p:sp>
      <p:sp>
        <p:nvSpPr>
          <p:cNvPr id="6" name="Shape 4"/>
          <p:cNvSpPr/>
          <p:nvPr/>
        </p:nvSpPr>
        <p:spPr>
          <a:xfrm>
            <a:off x="1050369" y="5817037"/>
            <a:ext cx="30480" cy="1104900"/>
          </a:xfrm>
          <a:prstGeom prst="rect">
            <a:avLst/>
          </a:prstGeom>
          <a:solidFill>
            <a:srgbClr val="9C9283"/>
          </a:solidFill>
          <a:ln/>
        </p:spPr>
      </p:sp>
      <p:pic>
        <p:nvPicPr>
          <p:cNvPr id="7" name="Image 6">
            <a:extLst>
              <a:ext uri="{FF2B5EF4-FFF2-40B4-BE49-F238E27FC236}">
                <a16:creationId xmlns:a16="http://schemas.microsoft.com/office/drawing/2014/main" id="{1B31BC22-137E-4F96-A554-34E801076C9E}"/>
              </a:ext>
            </a:extLst>
          </p:cNvPr>
          <p:cNvPicPr>
            <a:picLocks noChangeAspect="1"/>
          </p:cNvPicPr>
          <p:nvPr/>
        </p:nvPicPr>
        <p:blipFill>
          <a:blip r:embed="rId3"/>
          <a:stretch>
            <a:fillRect/>
          </a:stretch>
        </p:blipFill>
        <p:spPr>
          <a:xfrm>
            <a:off x="12893040" y="7376160"/>
            <a:ext cx="1737360" cy="826848"/>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2008465" y="976432"/>
            <a:ext cx="8365450" cy="581858"/>
          </a:xfrm>
          <a:prstGeom prst="rect">
            <a:avLst/>
          </a:prstGeom>
          <a:noFill/>
          <a:ln/>
        </p:spPr>
        <p:txBody>
          <a:bodyPr wrap="none" lIns="0" tIns="0" rIns="0" bIns="0" rtlCol="0" anchor="t"/>
          <a:lstStyle/>
          <a:p>
            <a:pPr marL="0" indent="0" algn="l">
              <a:lnSpc>
                <a:spcPts val="4550"/>
              </a:lnSpc>
              <a:buNone/>
            </a:pPr>
            <a:r>
              <a:rPr lang="en-US" sz="3650" dirty="0">
                <a:solidFill>
                  <a:srgbClr val="3A3A3A"/>
                </a:solidFill>
                <a:latin typeface="Noto Serif Medium" pitchFamily="34" charset="0"/>
                <a:ea typeface="Noto Serif Medium" pitchFamily="34" charset="-122"/>
                <a:cs typeface="Noto Serif Medium" pitchFamily="34" charset="-120"/>
              </a:rPr>
              <a:t>Objectifs stratégiques du programme</a:t>
            </a:r>
            <a:endParaRPr lang="en-US" sz="3650" dirty="0"/>
          </a:p>
        </p:txBody>
      </p:sp>
      <p:sp>
        <p:nvSpPr>
          <p:cNvPr id="3" name="Shape 1"/>
          <p:cNvSpPr/>
          <p:nvPr/>
        </p:nvSpPr>
        <p:spPr>
          <a:xfrm>
            <a:off x="2008465" y="1839039"/>
            <a:ext cx="3444121" cy="3289935"/>
          </a:xfrm>
          <a:prstGeom prst="roundRect">
            <a:avLst>
              <a:gd name="adj" fmla="val 2377"/>
            </a:avLst>
          </a:prstGeom>
          <a:solidFill>
            <a:srgbClr val="F2EDE5"/>
          </a:solidFill>
          <a:ln w="7620">
            <a:solidFill>
              <a:srgbClr val="E6DED2"/>
            </a:solidFill>
            <a:prstDash val="solid"/>
          </a:ln>
          <a:effectLst>
            <a:outerShdw dist="16510" dir="2700000" algn="bl" rotWithShape="0">
              <a:srgbClr val="E6DED2">
                <a:alpha val="100000"/>
              </a:srgbClr>
            </a:outerShdw>
          </a:effectLst>
        </p:spPr>
      </p:sp>
      <p:sp>
        <p:nvSpPr>
          <p:cNvPr id="4" name="Shape 2"/>
          <p:cNvSpPr/>
          <p:nvPr/>
        </p:nvSpPr>
        <p:spPr>
          <a:xfrm>
            <a:off x="2202180" y="2032754"/>
            <a:ext cx="558522" cy="558522"/>
          </a:xfrm>
          <a:prstGeom prst="roundRect">
            <a:avLst>
              <a:gd name="adj" fmla="val 16370144"/>
            </a:avLst>
          </a:prstGeom>
          <a:solidFill>
            <a:srgbClr val="E6DED2"/>
          </a:solidFill>
          <a:ln/>
        </p:spPr>
      </p:sp>
      <p:pic>
        <p:nvPicPr>
          <p:cNvPr id="5"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355771" y="2186345"/>
            <a:ext cx="251341" cy="251341"/>
          </a:xfrm>
          <a:prstGeom prst="rect">
            <a:avLst/>
          </a:prstGeom>
        </p:spPr>
      </p:pic>
      <p:sp>
        <p:nvSpPr>
          <p:cNvPr id="6" name="Text 3"/>
          <p:cNvSpPr/>
          <p:nvPr/>
        </p:nvSpPr>
        <p:spPr>
          <a:xfrm>
            <a:off x="2202180" y="2731651"/>
            <a:ext cx="2327434" cy="290870"/>
          </a:xfrm>
          <a:prstGeom prst="rect">
            <a:avLst/>
          </a:prstGeom>
          <a:noFill/>
          <a:ln/>
        </p:spPr>
        <p:txBody>
          <a:bodyPr wrap="none" lIns="0" tIns="0" rIns="0" bIns="0" rtlCol="0" anchor="t"/>
          <a:lstStyle/>
          <a:p>
            <a:pPr marL="0" indent="0" algn="l">
              <a:lnSpc>
                <a:spcPts val="2250"/>
              </a:lnSpc>
              <a:buNone/>
            </a:pPr>
            <a:r>
              <a:rPr lang="en-US" sz="1800" dirty="0">
                <a:solidFill>
                  <a:srgbClr val="4C4C4C"/>
                </a:solidFill>
                <a:latin typeface="Noto Serif Medium" pitchFamily="34" charset="0"/>
                <a:ea typeface="Noto Serif Medium" pitchFamily="34" charset="-122"/>
                <a:cs typeface="Noto Serif Medium" pitchFamily="34" charset="-120"/>
              </a:rPr>
              <a:t>Objectif général</a:t>
            </a:r>
            <a:endParaRPr lang="en-US" sz="1800" dirty="0"/>
          </a:p>
        </p:txBody>
      </p:sp>
      <p:sp>
        <p:nvSpPr>
          <p:cNvPr id="7" name="Text 4"/>
          <p:cNvSpPr/>
          <p:nvPr/>
        </p:nvSpPr>
        <p:spPr>
          <a:xfrm>
            <a:off x="2202180" y="3106698"/>
            <a:ext cx="3056692" cy="1828562"/>
          </a:xfrm>
          <a:prstGeom prst="rect">
            <a:avLst/>
          </a:prstGeom>
          <a:noFill/>
          <a:ln/>
        </p:spPr>
        <p:txBody>
          <a:bodyPr wrap="square" lIns="0" tIns="0" rIns="0" bIns="0" rtlCol="0" anchor="t"/>
          <a:lstStyle/>
          <a:p>
            <a:pPr marL="0" indent="0" algn="l">
              <a:lnSpc>
                <a:spcPts val="2050"/>
              </a:lnSpc>
              <a:buNone/>
            </a:pPr>
            <a:r>
              <a:rPr lang="en-US" sz="1450" dirty="0">
                <a:solidFill>
                  <a:srgbClr val="4C4C4C"/>
                </a:solidFill>
                <a:latin typeface="Noto Serif" pitchFamily="34" charset="0"/>
                <a:ea typeface="Noto Serif" pitchFamily="34" charset="-122"/>
                <a:cs typeface="Noto Serif" pitchFamily="34" charset="-120"/>
              </a:rPr>
              <a:t>Renforcer les capacités stratégiques des hauts responsables publics en matière de coordination gouvernementale, de pilotage transversal et de gestion inter-organisationnelle.</a:t>
            </a:r>
            <a:endParaRPr lang="en-US" sz="1450" dirty="0"/>
          </a:p>
        </p:txBody>
      </p:sp>
      <p:sp>
        <p:nvSpPr>
          <p:cNvPr id="8" name="Shape 5"/>
          <p:cNvSpPr/>
          <p:nvPr/>
        </p:nvSpPr>
        <p:spPr>
          <a:xfrm>
            <a:off x="5592961" y="1839039"/>
            <a:ext cx="3444240" cy="3289935"/>
          </a:xfrm>
          <a:prstGeom prst="roundRect">
            <a:avLst>
              <a:gd name="adj" fmla="val 2377"/>
            </a:avLst>
          </a:prstGeom>
          <a:solidFill>
            <a:srgbClr val="F2EDE5"/>
          </a:solidFill>
          <a:ln w="7620">
            <a:solidFill>
              <a:srgbClr val="E6DED2"/>
            </a:solidFill>
            <a:prstDash val="solid"/>
          </a:ln>
          <a:effectLst>
            <a:outerShdw dist="16510" dir="2700000" algn="bl" rotWithShape="0">
              <a:srgbClr val="E6DED2">
                <a:alpha val="100000"/>
              </a:srgbClr>
            </a:outerShdw>
          </a:effectLst>
        </p:spPr>
      </p:sp>
      <p:sp>
        <p:nvSpPr>
          <p:cNvPr id="9" name="Shape 6"/>
          <p:cNvSpPr/>
          <p:nvPr/>
        </p:nvSpPr>
        <p:spPr>
          <a:xfrm>
            <a:off x="5786676" y="2032754"/>
            <a:ext cx="558522" cy="558522"/>
          </a:xfrm>
          <a:prstGeom prst="roundRect">
            <a:avLst>
              <a:gd name="adj" fmla="val 16370144"/>
            </a:avLst>
          </a:prstGeom>
          <a:solidFill>
            <a:srgbClr val="E6DED2"/>
          </a:solidFill>
          <a:ln/>
        </p:spPr>
      </p:sp>
      <p:pic>
        <p:nvPicPr>
          <p:cNvPr id="10" name="Image 1" descr="preencoded.png"/>
          <p:cNvPicPr>
            <a:picLocks noChangeAspect="1"/>
          </p:cNvPicPr>
          <p:nvPr/>
        </p:nvPicPr>
        <p:blipFill>
          <a:blip r:embed="rId3">
            <a:extLst>
              <a:ext uri="{96DAC541-7B7A-43D3-8B79-37D633B846F1}">
                <asvg:svgBlip xmlns:asvg="http://schemas.microsoft.com/office/drawing/2016/SVG/main" r:embed="rId5"/>
              </a:ext>
            </a:extLst>
          </a:blip>
          <a:stretch>
            <a:fillRect/>
          </a:stretch>
        </p:blipFill>
        <p:spPr>
          <a:xfrm>
            <a:off x="5940266" y="2186345"/>
            <a:ext cx="251341" cy="251341"/>
          </a:xfrm>
          <a:prstGeom prst="rect">
            <a:avLst/>
          </a:prstGeom>
        </p:spPr>
      </p:pic>
      <p:sp>
        <p:nvSpPr>
          <p:cNvPr id="11" name="Text 7"/>
          <p:cNvSpPr/>
          <p:nvPr/>
        </p:nvSpPr>
        <p:spPr>
          <a:xfrm>
            <a:off x="5786676" y="2731651"/>
            <a:ext cx="2659737" cy="290870"/>
          </a:xfrm>
          <a:prstGeom prst="rect">
            <a:avLst/>
          </a:prstGeom>
          <a:noFill/>
          <a:ln/>
        </p:spPr>
        <p:txBody>
          <a:bodyPr wrap="none" lIns="0" tIns="0" rIns="0" bIns="0" rtlCol="0" anchor="t"/>
          <a:lstStyle/>
          <a:p>
            <a:pPr marL="0" indent="0" algn="l">
              <a:lnSpc>
                <a:spcPts val="2250"/>
              </a:lnSpc>
              <a:buNone/>
            </a:pPr>
            <a:r>
              <a:rPr lang="en-US" sz="1800" dirty="0">
                <a:solidFill>
                  <a:srgbClr val="4C4C4C"/>
                </a:solidFill>
                <a:latin typeface="Noto Serif Medium" pitchFamily="34" charset="0"/>
                <a:ea typeface="Noto Serif Medium" pitchFamily="34" charset="-122"/>
                <a:cs typeface="Noto Serif Medium" pitchFamily="34" charset="-120"/>
              </a:rPr>
              <a:t>Fondements théoriques</a:t>
            </a:r>
            <a:endParaRPr lang="en-US" sz="1800" dirty="0"/>
          </a:p>
        </p:txBody>
      </p:sp>
      <p:sp>
        <p:nvSpPr>
          <p:cNvPr id="12" name="Text 8"/>
          <p:cNvSpPr/>
          <p:nvPr/>
        </p:nvSpPr>
        <p:spPr>
          <a:xfrm>
            <a:off x="5786676" y="3106698"/>
            <a:ext cx="3056811" cy="1044893"/>
          </a:xfrm>
          <a:prstGeom prst="rect">
            <a:avLst/>
          </a:prstGeom>
          <a:noFill/>
          <a:ln/>
        </p:spPr>
        <p:txBody>
          <a:bodyPr wrap="square" lIns="0" tIns="0" rIns="0" bIns="0" rtlCol="0" anchor="t"/>
          <a:lstStyle/>
          <a:p>
            <a:pPr marL="0" indent="0" algn="l">
              <a:lnSpc>
                <a:spcPts val="2050"/>
              </a:lnSpc>
              <a:buNone/>
            </a:pPr>
            <a:r>
              <a:rPr lang="en-US" sz="1450" dirty="0">
                <a:solidFill>
                  <a:srgbClr val="4C4C4C"/>
                </a:solidFill>
                <a:latin typeface="Noto Serif" pitchFamily="34" charset="0"/>
                <a:ea typeface="Noto Serif" pitchFamily="34" charset="-122"/>
                <a:cs typeface="Noto Serif" pitchFamily="34" charset="-120"/>
              </a:rPr>
              <a:t>Comprendre les architectures institutionnelles performantes de coordination publique contemporaine.</a:t>
            </a:r>
            <a:endParaRPr lang="en-US" sz="1450" dirty="0"/>
          </a:p>
        </p:txBody>
      </p:sp>
      <p:sp>
        <p:nvSpPr>
          <p:cNvPr id="13" name="Shape 9"/>
          <p:cNvSpPr/>
          <p:nvPr/>
        </p:nvSpPr>
        <p:spPr>
          <a:xfrm>
            <a:off x="9177576" y="1839039"/>
            <a:ext cx="3444240" cy="3289935"/>
          </a:xfrm>
          <a:prstGeom prst="roundRect">
            <a:avLst>
              <a:gd name="adj" fmla="val 2377"/>
            </a:avLst>
          </a:prstGeom>
          <a:solidFill>
            <a:srgbClr val="F2EDE5"/>
          </a:solidFill>
          <a:ln w="7620">
            <a:solidFill>
              <a:srgbClr val="E6DED2"/>
            </a:solidFill>
            <a:prstDash val="solid"/>
          </a:ln>
          <a:effectLst>
            <a:outerShdw dist="16510" dir="2700000" algn="bl" rotWithShape="0">
              <a:srgbClr val="E6DED2">
                <a:alpha val="100000"/>
              </a:srgbClr>
            </a:outerShdw>
          </a:effectLst>
        </p:spPr>
      </p:sp>
      <p:sp>
        <p:nvSpPr>
          <p:cNvPr id="14" name="Shape 10"/>
          <p:cNvSpPr/>
          <p:nvPr/>
        </p:nvSpPr>
        <p:spPr>
          <a:xfrm>
            <a:off x="9371290" y="2032754"/>
            <a:ext cx="558522" cy="558522"/>
          </a:xfrm>
          <a:prstGeom prst="roundRect">
            <a:avLst>
              <a:gd name="adj" fmla="val 16370144"/>
            </a:avLst>
          </a:prstGeom>
          <a:solidFill>
            <a:srgbClr val="E6DED2"/>
          </a:solidFill>
          <a:ln/>
        </p:spPr>
      </p:sp>
      <p:pic>
        <p:nvPicPr>
          <p:cNvPr id="15" name="Image 2" descr="preencoded.png"/>
          <p:cNvPicPr>
            <a:picLocks noChangeAspect="1"/>
          </p:cNvPicPr>
          <p:nvPr/>
        </p:nvPicPr>
        <p:blipFill>
          <a:blip r:embed="rId3">
            <a:extLst>
              <a:ext uri="{96DAC541-7B7A-43D3-8B79-37D633B846F1}">
                <asvg:svgBlip xmlns:asvg="http://schemas.microsoft.com/office/drawing/2016/SVG/main" r:embed="rId6"/>
              </a:ext>
            </a:extLst>
          </a:blip>
          <a:stretch>
            <a:fillRect/>
          </a:stretch>
        </p:blipFill>
        <p:spPr>
          <a:xfrm>
            <a:off x="9524881" y="2186345"/>
            <a:ext cx="251341" cy="251341"/>
          </a:xfrm>
          <a:prstGeom prst="rect">
            <a:avLst/>
          </a:prstGeom>
        </p:spPr>
      </p:pic>
      <p:sp>
        <p:nvSpPr>
          <p:cNvPr id="16" name="Text 11"/>
          <p:cNvSpPr/>
          <p:nvPr/>
        </p:nvSpPr>
        <p:spPr>
          <a:xfrm>
            <a:off x="9371290" y="2731651"/>
            <a:ext cx="2327434" cy="290870"/>
          </a:xfrm>
          <a:prstGeom prst="rect">
            <a:avLst/>
          </a:prstGeom>
          <a:noFill/>
          <a:ln/>
        </p:spPr>
        <p:txBody>
          <a:bodyPr wrap="none" lIns="0" tIns="0" rIns="0" bIns="0" rtlCol="0" anchor="t"/>
          <a:lstStyle/>
          <a:p>
            <a:pPr marL="0" indent="0" algn="l">
              <a:lnSpc>
                <a:spcPts val="2250"/>
              </a:lnSpc>
              <a:buNone/>
            </a:pPr>
            <a:r>
              <a:rPr lang="en-US" sz="1800" dirty="0">
                <a:solidFill>
                  <a:srgbClr val="4C4C4C"/>
                </a:solidFill>
                <a:latin typeface="Noto Serif Medium" pitchFamily="34" charset="0"/>
                <a:ea typeface="Noto Serif Medium" pitchFamily="34" charset="-122"/>
                <a:cs typeface="Noto Serif Medium" pitchFamily="34" charset="-120"/>
              </a:rPr>
              <a:t>Outils techniques</a:t>
            </a:r>
            <a:endParaRPr lang="en-US" sz="1800" dirty="0"/>
          </a:p>
        </p:txBody>
      </p:sp>
      <p:sp>
        <p:nvSpPr>
          <p:cNvPr id="17" name="Text 12"/>
          <p:cNvSpPr/>
          <p:nvPr/>
        </p:nvSpPr>
        <p:spPr>
          <a:xfrm>
            <a:off x="9371290" y="3106698"/>
            <a:ext cx="3056811" cy="783669"/>
          </a:xfrm>
          <a:prstGeom prst="rect">
            <a:avLst/>
          </a:prstGeom>
          <a:noFill/>
          <a:ln/>
        </p:spPr>
        <p:txBody>
          <a:bodyPr wrap="square" lIns="0" tIns="0" rIns="0" bIns="0" rtlCol="0" anchor="t"/>
          <a:lstStyle/>
          <a:p>
            <a:pPr marL="0" indent="0" algn="l">
              <a:lnSpc>
                <a:spcPts val="2050"/>
              </a:lnSpc>
              <a:buNone/>
            </a:pPr>
            <a:r>
              <a:rPr lang="en-US" sz="1450" dirty="0">
                <a:solidFill>
                  <a:srgbClr val="4C4C4C"/>
                </a:solidFill>
                <a:latin typeface="Noto Serif" pitchFamily="34" charset="0"/>
                <a:ea typeface="Noto Serif" pitchFamily="34" charset="-122"/>
                <a:cs typeface="Noto Serif" pitchFamily="34" charset="-120"/>
              </a:rPr>
              <a:t>Maîtriser les instruments et méthodes de coordination interministérielle et inter-agences.</a:t>
            </a:r>
            <a:endParaRPr lang="en-US" sz="1450" dirty="0"/>
          </a:p>
        </p:txBody>
      </p:sp>
      <p:sp>
        <p:nvSpPr>
          <p:cNvPr id="18" name="Shape 13"/>
          <p:cNvSpPr/>
          <p:nvPr/>
        </p:nvSpPr>
        <p:spPr>
          <a:xfrm>
            <a:off x="2008465" y="5269349"/>
            <a:ext cx="5236488" cy="1983819"/>
          </a:xfrm>
          <a:prstGeom prst="roundRect">
            <a:avLst>
              <a:gd name="adj" fmla="val 3942"/>
            </a:avLst>
          </a:prstGeom>
          <a:solidFill>
            <a:srgbClr val="F2EDE5"/>
          </a:solidFill>
          <a:ln w="7620">
            <a:solidFill>
              <a:srgbClr val="E6DED2"/>
            </a:solidFill>
            <a:prstDash val="solid"/>
          </a:ln>
          <a:effectLst>
            <a:outerShdw dist="16510" dir="2700000" algn="bl" rotWithShape="0">
              <a:srgbClr val="E6DED2">
                <a:alpha val="100000"/>
              </a:srgbClr>
            </a:outerShdw>
          </a:effectLst>
        </p:spPr>
      </p:sp>
      <p:sp>
        <p:nvSpPr>
          <p:cNvPr id="19" name="Shape 14"/>
          <p:cNvSpPr/>
          <p:nvPr/>
        </p:nvSpPr>
        <p:spPr>
          <a:xfrm>
            <a:off x="2202180" y="5463064"/>
            <a:ext cx="558522" cy="558522"/>
          </a:xfrm>
          <a:prstGeom prst="roundRect">
            <a:avLst>
              <a:gd name="adj" fmla="val 16370144"/>
            </a:avLst>
          </a:prstGeom>
          <a:solidFill>
            <a:srgbClr val="E6DED2"/>
          </a:solidFill>
          <a:ln/>
        </p:spPr>
      </p:sp>
      <p:pic>
        <p:nvPicPr>
          <p:cNvPr id="20" name="Image 3" descr="preencoded.png"/>
          <p:cNvPicPr>
            <a:picLocks noChangeAspect="1"/>
          </p:cNvPicPr>
          <p:nvPr/>
        </p:nvPicPr>
        <p:blipFill>
          <a:blip r:embed="rId3">
            <a:extLst>
              <a:ext uri="{96DAC541-7B7A-43D3-8B79-37D633B846F1}">
                <asvg:svgBlip xmlns:asvg="http://schemas.microsoft.com/office/drawing/2016/SVG/main" r:embed="rId7"/>
              </a:ext>
            </a:extLst>
          </a:blip>
          <a:stretch>
            <a:fillRect/>
          </a:stretch>
        </p:blipFill>
        <p:spPr>
          <a:xfrm>
            <a:off x="2355771" y="5616654"/>
            <a:ext cx="251341" cy="251341"/>
          </a:xfrm>
          <a:prstGeom prst="rect">
            <a:avLst/>
          </a:prstGeom>
        </p:spPr>
      </p:pic>
      <p:sp>
        <p:nvSpPr>
          <p:cNvPr id="21" name="Text 15"/>
          <p:cNvSpPr/>
          <p:nvPr/>
        </p:nvSpPr>
        <p:spPr>
          <a:xfrm>
            <a:off x="2202180" y="6161961"/>
            <a:ext cx="2327434" cy="290870"/>
          </a:xfrm>
          <a:prstGeom prst="rect">
            <a:avLst/>
          </a:prstGeom>
          <a:noFill/>
          <a:ln/>
        </p:spPr>
        <p:txBody>
          <a:bodyPr wrap="none" lIns="0" tIns="0" rIns="0" bIns="0" rtlCol="0" anchor="t"/>
          <a:lstStyle/>
          <a:p>
            <a:pPr marL="0" indent="0" algn="l">
              <a:lnSpc>
                <a:spcPts val="2250"/>
              </a:lnSpc>
              <a:buNone/>
            </a:pPr>
            <a:r>
              <a:rPr lang="en-US" sz="1800" dirty="0">
                <a:solidFill>
                  <a:srgbClr val="4C4C4C"/>
                </a:solidFill>
                <a:latin typeface="Noto Serif Medium" pitchFamily="34" charset="0"/>
                <a:ea typeface="Noto Serif Medium" pitchFamily="34" charset="-122"/>
                <a:cs typeface="Noto Serif Medium" pitchFamily="34" charset="-120"/>
              </a:rPr>
              <a:t>Facteurs humains</a:t>
            </a:r>
            <a:endParaRPr lang="en-US" sz="1800" dirty="0"/>
          </a:p>
        </p:txBody>
      </p:sp>
      <p:sp>
        <p:nvSpPr>
          <p:cNvPr id="22" name="Text 16"/>
          <p:cNvSpPr/>
          <p:nvPr/>
        </p:nvSpPr>
        <p:spPr>
          <a:xfrm>
            <a:off x="2202180" y="6537008"/>
            <a:ext cx="4849058" cy="522446"/>
          </a:xfrm>
          <a:prstGeom prst="rect">
            <a:avLst/>
          </a:prstGeom>
          <a:noFill/>
          <a:ln/>
        </p:spPr>
        <p:txBody>
          <a:bodyPr wrap="square" lIns="0" tIns="0" rIns="0" bIns="0" rtlCol="0" anchor="t"/>
          <a:lstStyle/>
          <a:p>
            <a:pPr marL="0" indent="0" algn="l">
              <a:lnSpc>
                <a:spcPts val="2050"/>
              </a:lnSpc>
              <a:buNone/>
            </a:pPr>
            <a:r>
              <a:rPr lang="en-US" sz="1450" dirty="0">
                <a:solidFill>
                  <a:srgbClr val="4C4C4C"/>
                </a:solidFill>
                <a:latin typeface="Noto Serif" pitchFamily="34" charset="0"/>
                <a:ea typeface="Noto Serif" pitchFamily="34" charset="-122"/>
                <a:cs typeface="Noto Serif" pitchFamily="34" charset="-120"/>
              </a:rPr>
              <a:t>Analyser les dimensions culturelles et relationnelles influençant la coordination administrative.</a:t>
            </a:r>
            <a:endParaRPr lang="en-US" sz="1450" dirty="0"/>
          </a:p>
        </p:txBody>
      </p:sp>
      <p:sp>
        <p:nvSpPr>
          <p:cNvPr id="23" name="Shape 17"/>
          <p:cNvSpPr/>
          <p:nvPr/>
        </p:nvSpPr>
        <p:spPr>
          <a:xfrm>
            <a:off x="7385328" y="5269349"/>
            <a:ext cx="5236488" cy="1983819"/>
          </a:xfrm>
          <a:prstGeom prst="roundRect">
            <a:avLst>
              <a:gd name="adj" fmla="val 3942"/>
            </a:avLst>
          </a:prstGeom>
          <a:solidFill>
            <a:srgbClr val="F2EDE5"/>
          </a:solidFill>
          <a:ln w="7620">
            <a:solidFill>
              <a:srgbClr val="E6DED2"/>
            </a:solidFill>
            <a:prstDash val="solid"/>
          </a:ln>
          <a:effectLst>
            <a:outerShdw dist="16510" dir="2700000" algn="bl" rotWithShape="0">
              <a:srgbClr val="E6DED2">
                <a:alpha val="100000"/>
              </a:srgbClr>
            </a:outerShdw>
          </a:effectLst>
        </p:spPr>
      </p:sp>
      <p:sp>
        <p:nvSpPr>
          <p:cNvPr id="24" name="Shape 18"/>
          <p:cNvSpPr/>
          <p:nvPr/>
        </p:nvSpPr>
        <p:spPr>
          <a:xfrm>
            <a:off x="7579043" y="5463064"/>
            <a:ext cx="558522" cy="558522"/>
          </a:xfrm>
          <a:prstGeom prst="roundRect">
            <a:avLst>
              <a:gd name="adj" fmla="val 16370144"/>
            </a:avLst>
          </a:prstGeom>
          <a:solidFill>
            <a:srgbClr val="E6DED2"/>
          </a:solidFill>
          <a:ln/>
        </p:spPr>
      </p:sp>
      <p:pic>
        <p:nvPicPr>
          <p:cNvPr id="25" name="Image 4" descr="preencoded.png"/>
          <p:cNvPicPr>
            <a:picLocks noChangeAspect="1"/>
          </p:cNvPicPr>
          <p:nvPr/>
        </p:nvPicPr>
        <p:blipFill>
          <a:blip r:embed="rId3">
            <a:extLst>
              <a:ext uri="{96DAC541-7B7A-43D3-8B79-37D633B846F1}">
                <asvg:svgBlip xmlns:asvg="http://schemas.microsoft.com/office/drawing/2016/SVG/main" r:embed="rId8"/>
              </a:ext>
            </a:extLst>
          </a:blip>
          <a:stretch>
            <a:fillRect/>
          </a:stretch>
        </p:blipFill>
        <p:spPr>
          <a:xfrm>
            <a:off x="7732633" y="5616654"/>
            <a:ext cx="251341" cy="251341"/>
          </a:xfrm>
          <a:prstGeom prst="rect">
            <a:avLst/>
          </a:prstGeom>
        </p:spPr>
      </p:pic>
      <p:sp>
        <p:nvSpPr>
          <p:cNvPr id="26" name="Text 19"/>
          <p:cNvSpPr/>
          <p:nvPr/>
        </p:nvSpPr>
        <p:spPr>
          <a:xfrm>
            <a:off x="7579043" y="6161961"/>
            <a:ext cx="2554248" cy="290870"/>
          </a:xfrm>
          <a:prstGeom prst="rect">
            <a:avLst/>
          </a:prstGeom>
          <a:noFill/>
          <a:ln/>
        </p:spPr>
        <p:txBody>
          <a:bodyPr wrap="none" lIns="0" tIns="0" rIns="0" bIns="0" rtlCol="0" anchor="t"/>
          <a:lstStyle/>
          <a:p>
            <a:pPr marL="0" indent="0" algn="l">
              <a:lnSpc>
                <a:spcPts val="2250"/>
              </a:lnSpc>
              <a:buNone/>
            </a:pPr>
            <a:r>
              <a:rPr lang="en-US" sz="1800" dirty="0">
                <a:solidFill>
                  <a:srgbClr val="4C4C4C"/>
                </a:solidFill>
                <a:latin typeface="Noto Serif Medium" pitchFamily="34" charset="0"/>
                <a:ea typeface="Noto Serif Medium" pitchFamily="34" charset="-122"/>
                <a:cs typeface="Noto Serif Medium" pitchFamily="34" charset="-120"/>
              </a:rPr>
              <a:t>Propositions concrètes</a:t>
            </a:r>
            <a:endParaRPr lang="en-US" sz="1800" dirty="0"/>
          </a:p>
        </p:txBody>
      </p:sp>
      <p:sp>
        <p:nvSpPr>
          <p:cNvPr id="27" name="Text 20"/>
          <p:cNvSpPr/>
          <p:nvPr/>
        </p:nvSpPr>
        <p:spPr>
          <a:xfrm>
            <a:off x="7579043" y="6537008"/>
            <a:ext cx="4849058" cy="522446"/>
          </a:xfrm>
          <a:prstGeom prst="rect">
            <a:avLst/>
          </a:prstGeom>
          <a:noFill/>
          <a:ln/>
        </p:spPr>
        <p:txBody>
          <a:bodyPr wrap="square" lIns="0" tIns="0" rIns="0" bIns="0" rtlCol="0" anchor="t"/>
          <a:lstStyle/>
          <a:p>
            <a:pPr marL="0" indent="0" algn="l">
              <a:lnSpc>
                <a:spcPts val="2050"/>
              </a:lnSpc>
              <a:buNone/>
            </a:pPr>
            <a:r>
              <a:rPr lang="en-US" sz="1450" dirty="0">
                <a:solidFill>
                  <a:srgbClr val="4C4C4C"/>
                </a:solidFill>
                <a:latin typeface="Noto Serif" pitchFamily="34" charset="0"/>
                <a:ea typeface="Noto Serif" pitchFamily="34" charset="-122"/>
                <a:cs typeface="Noto Serif" pitchFamily="34" charset="-120"/>
              </a:rPr>
              <a:t>Élaborer des améliorations adaptées au contexte camerounais.</a:t>
            </a:r>
            <a:endParaRPr lang="en-US" sz="1450" dirty="0"/>
          </a:p>
        </p:txBody>
      </p:sp>
      <p:pic>
        <p:nvPicPr>
          <p:cNvPr id="28" name="Image 27">
            <a:extLst>
              <a:ext uri="{FF2B5EF4-FFF2-40B4-BE49-F238E27FC236}">
                <a16:creationId xmlns:a16="http://schemas.microsoft.com/office/drawing/2014/main" id="{EFF03D21-A803-487B-BC95-57659DA19E0A}"/>
              </a:ext>
            </a:extLst>
          </p:cNvPr>
          <p:cNvPicPr>
            <a:picLocks noChangeAspect="1"/>
          </p:cNvPicPr>
          <p:nvPr/>
        </p:nvPicPr>
        <p:blipFill>
          <a:blip r:embed="rId9"/>
          <a:stretch>
            <a:fillRect/>
          </a:stretch>
        </p:blipFill>
        <p:spPr>
          <a:xfrm>
            <a:off x="12893040" y="7376160"/>
            <a:ext cx="1737360" cy="826848"/>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2886789" y="934283"/>
            <a:ext cx="5102662" cy="485537"/>
          </a:xfrm>
          <a:prstGeom prst="rect">
            <a:avLst/>
          </a:prstGeom>
          <a:noFill/>
          <a:ln/>
        </p:spPr>
        <p:txBody>
          <a:bodyPr wrap="none" lIns="0" tIns="0" rIns="0" bIns="0" rtlCol="0" anchor="t"/>
          <a:lstStyle/>
          <a:p>
            <a:pPr marL="0" indent="0" algn="l">
              <a:lnSpc>
                <a:spcPts val="3800"/>
              </a:lnSpc>
              <a:buNone/>
            </a:pPr>
            <a:r>
              <a:rPr lang="en-US" sz="3050" dirty="0">
                <a:solidFill>
                  <a:srgbClr val="3A3A3A"/>
                </a:solidFill>
                <a:latin typeface="Noto Serif Medium" pitchFamily="34" charset="0"/>
                <a:ea typeface="Noto Serif Medium" pitchFamily="34" charset="-122"/>
                <a:cs typeface="Noto Serif Medium" pitchFamily="34" charset="-120"/>
              </a:rPr>
              <a:t>Public cible du programme</a:t>
            </a:r>
            <a:endParaRPr lang="en-US" sz="3050" dirty="0"/>
          </a:p>
        </p:txBody>
      </p:sp>
      <p:sp>
        <p:nvSpPr>
          <p:cNvPr id="3" name="Text 1"/>
          <p:cNvSpPr/>
          <p:nvPr/>
        </p:nvSpPr>
        <p:spPr>
          <a:xfrm>
            <a:off x="2886789" y="1615321"/>
            <a:ext cx="8856821" cy="405051"/>
          </a:xfrm>
          <a:prstGeom prst="rect">
            <a:avLst/>
          </a:prstGeom>
          <a:noFill/>
          <a:ln/>
        </p:spPr>
        <p:txBody>
          <a:bodyPr wrap="square" lIns="0" tIns="0" rIns="0" bIns="0" rtlCol="0" anchor="t"/>
          <a:lstStyle/>
          <a:p>
            <a:pPr marL="0" indent="0" algn="l">
              <a:lnSpc>
                <a:spcPts val="1550"/>
              </a:lnSpc>
              <a:buNone/>
            </a:pPr>
            <a:r>
              <a:rPr lang="en-US" sz="1200" dirty="0">
                <a:solidFill>
                  <a:srgbClr val="4C4C4C"/>
                </a:solidFill>
                <a:latin typeface="Noto Serif" pitchFamily="34" charset="0"/>
                <a:ea typeface="Noto Serif" pitchFamily="34" charset="-122"/>
                <a:cs typeface="Noto Serif" pitchFamily="34" charset="-120"/>
              </a:rPr>
              <a:t>La formation s'adresse à des profils décisionnels de haut niveau au sein de l'administration publique camerounaise, avec un objectif de montée en puissance collective.</a:t>
            </a:r>
            <a:endParaRPr lang="en-US" sz="1200" dirty="0"/>
          </a:p>
        </p:txBody>
      </p:sp>
      <p:sp>
        <p:nvSpPr>
          <p:cNvPr id="5" name="Text 2"/>
          <p:cNvSpPr/>
          <p:nvPr/>
        </p:nvSpPr>
        <p:spPr>
          <a:xfrm>
            <a:off x="2886789" y="4881205"/>
            <a:ext cx="2122527" cy="727948"/>
          </a:xfrm>
          <a:prstGeom prst="rect">
            <a:avLst/>
          </a:prstGeom>
          <a:noFill/>
          <a:ln/>
        </p:spPr>
        <p:txBody>
          <a:bodyPr wrap="square" lIns="0" tIns="0" rIns="0" bIns="0" rtlCol="0" anchor="t"/>
          <a:lstStyle/>
          <a:p>
            <a:pPr marL="0" indent="0" algn="l">
              <a:lnSpc>
                <a:spcPts val="1900"/>
              </a:lnSpc>
              <a:buNone/>
            </a:pPr>
            <a:r>
              <a:rPr lang="en-US" sz="1500" dirty="0">
                <a:solidFill>
                  <a:srgbClr val="4C4C4C"/>
                </a:solidFill>
                <a:latin typeface="Noto Serif Medium" pitchFamily="34" charset="0"/>
                <a:ea typeface="Noto Serif Medium" pitchFamily="34" charset="-122"/>
                <a:cs typeface="Noto Serif Medium" pitchFamily="34" charset="-120"/>
              </a:rPr>
              <a:t>Hauts cadres de l'administration centrale</a:t>
            </a:r>
            <a:endParaRPr lang="en-US" sz="1500" dirty="0"/>
          </a:p>
        </p:txBody>
      </p:sp>
      <p:sp>
        <p:nvSpPr>
          <p:cNvPr id="6" name="Text 3"/>
          <p:cNvSpPr/>
          <p:nvPr/>
        </p:nvSpPr>
        <p:spPr>
          <a:xfrm>
            <a:off x="2886789" y="5667732"/>
            <a:ext cx="2122527" cy="810101"/>
          </a:xfrm>
          <a:prstGeom prst="rect">
            <a:avLst/>
          </a:prstGeom>
          <a:noFill/>
          <a:ln/>
        </p:spPr>
        <p:txBody>
          <a:bodyPr wrap="square" lIns="0" tIns="0" rIns="0" bIns="0" rtlCol="0" anchor="t"/>
          <a:lstStyle/>
          <a:p>
            <a:pPr marL="0" indent="0" algn="l">
              <a:lnSpc>
                <a:spcPts val="1550"/>
              </a:lnSpc>
              <a:buNone/>
            </a:pPr>
            <a:r>
              <a:rPr lang="en-US" sz="1200" dirty="0">
                <a:solidFill>
                  <a:srgbClr val="4C4C4C"/>
                </a:solidFill>
                <a:latin typeface="Noto Serif" pitchFamily="34" charset="0"/>
                <a:ea typeface="Noto Serif" pitchFamily="34" charset="-122"/>
                <a:cs typeface="Noto Serif" pitchFamily="34" charset="-120"/>
              </a:rPr>
              <a:t>Responsables de direction et cadres supérieurs des ministères techniques et services centraux.</a:t>
            </a:r>
            <a:endParaRPr lang="en-US" sz="1200" dirty="0"/>
          </a:p>
        </p:txBody>
      </p:sp>
      <p:sp>
        <p:nvSpPr>
          <p:cNvPr id="8" name="Text 4"/>
          <p:cNvSpPr/>
          <p:nvPr/>
        </p:nvSpPr>
        <p:spPr>
          <a:xfrm>
            <a:off x="5131475" y="4881443"/>
            <a:ext cx="2122646" cy="485299"/>
          </a:xfrm>
          <a:prstGeom prst="rect">
            <a:avLst/>
          </a:prstGeom>
          <a:noFill/>
          <a:ln/>
        </p:spPr>
        <p:txBody>
          <a:bodyPr wrap="square" lIns="0" tIns="0" rIns="0" bIns="0" rtlCol="0" anchor="t"/>
          <a:lstStyle/>
          <a:p>
            <a:pPr marL="0" indent="0" algn="l">
              <a:lnSpc>
                <a:spcPts val="1900"/>
              </a:lnSpc>
              <a:buNone/>
            </a:pPr>
            <a:r>
              <a:rPr lang="en-US" sz="1500" dirty="0">
                <a:solidFill>
                  <a:srgbClr val="4C4C4C"/>
                </a:solidFill>
                <a:latin typeface="Noto Serif Medium" pitchFamily="34" charset="0"/>
                <a:ea typeface="Noto Serif Medium" pitchFamily="34" charset="-122"/>
                <a:cs typeface="Noto Serif Medium" pitchFamily="34" charset="-120"/>
              </a:rPr>
              <a:t>Responsables de coordination</a:t>
            </a:r>
            <a:endParaRPr lang="en-US" sz="1500" dirty="0"/>
          </a:p>
        </p:txBody>
      </p:sp>
      <p:sp>
        <p:nvSpPr>
          <p:cNvPr id="9" name="Text 5"/>
          <p:cNvSpPr/>
          <p:nvPr/>
        </p:nvSpPr>
        <p:spPr>
          <a:xfrm>
            <a:off x="5131475" y="5425321"/>
            <a:ext cx="2122646" cy="810101"/>
          </a:xfrm>
          <a:prstGeom prst="rect">
            <a:avLst/>
          </a:prstGeom>
          <a:noFill/>
          <a:ln/>
        </p:spPr>
        <p:txBody>
          <a:bodyPr wrap="square" lIns="0" tIns="0" rIns="0" bIns="0" rtlCol="0" anchor="t"/>
          <a:lstStyle/>
          <a:p>
            <a:pPr marL="0" indent="0" algn="l">
              <a:lnSpc>
                <a:spcPts val="1550"/>
              </a:lnSpc>
              <a:buNone/>
            </a:pPr>
            <a:r>
              <a:rPr lang="en-US" sz="1200" dirty="0">
                <a:solidFill>
                  <a:srgbClr val="4C4C4C"/>
                </a:solidFill>
                <a:latin typeface="Noto Serif" pitchFamily="34" charset="0"/>
                <a:ea typeface="Noto Serif" pitchFamily="34" charset="-122"/>
                <a:cs typeface="Noto Serif" pitchFamily="34" charset="-120"/>
              </a:rPr>
              <a:t>Personnels occupant des fonctions stratégiques de pilotage transversal et d'arbitrage interministériel.</a:t>
            </a:r>
            <a:endParaRPr lang="en-US" sz="1200" dirty="0"/>
          </a:p>
        </p:txBody>
      </p:sp>
      <p:sp>
        <p:nvSpPr>
          <p:cNvPr id="11" name="Text 6"/>
          <p:cNvSpPr/>
          <p:nvPr/>
        </p:nvSpPr>
        <p:spPr>
          <a:xfrm>
            <a:off x="7376279" y="4881205"/>
            <a:ext cx="2122527" cy="727948"/>
          </a:xfrm>
          <a:prstGeom prst="rect">
            <a:avLst/>
          </a:prstGeom>
          <a:noFill/>
          <a:ln/>
        </p:spPr>
        <p:txBody>
          <a:bodyPr wrap="square" lIns="0" tIns="0" rIns="0" bIns="0" rtlCol="0" anchor="t"/>
          <a:lstStyle/>
          <a:p>
            <a:pPr marL="0" indent="0" algn="l">
              <a:lnSpc>
                <a:spcPts val="1900"/>
              </a:lnSpc>
              <a:buNone/>
            </a:pPr>
            <a:r>
              <a:rPr lang="en-US" sz="1500" dirty="0">
                <a:solidFill>
                  <a:srgbClr val="4C4C4C"/>
                </a:solidFill>
                <a:latin typeface="Noto Serif Medium" pitchFamily="34" charset="0"/>
                <a:ea typeface="Noto Serif Medium" pitchFamily="34" charset="-122"/>
                <a:cs typeface="Noto Serif Medium" pitchFamily="34" charset="-120"/>
              </a:rPr>
              <a:t>Directeurs généraux et chefs de structures publiques</a:t>
            </a:r>
            <a:endParaRPr lang="en-US" sz="1500" dirty="0"/>
          </a:p>
        </p:txBody>
      </p:sp>
      <p:sp>
        <p:nvSpPr>
          <p:cNvPr id="12" name="Text 7"/>
          <p:cNvSpPr/>
          <p:nvPr/>
        </p:nvSpPr>
        <p:spPr>
          <a:xfrm>
            <a:off x="7376279" y="5667732"/>
            <a:ext cx="2122527" cy="810101"/>
          </a:xfrm>
          <a:prstGeom prst="rect">
            <a:avLst/>
          </a:prstGeom>
          <a:noFill/>
          <a:ln/>
        </p:spPr>
        <p:txBody>
          <a:bodyPr wrap="square" lIns="0" tIns="0" rIns="0" bIns="0" rtlCol="0" anchor="t"/>
          <a:lstStyle/>
          <a:p>
            <a:pPr marL="0" indent="0" algn="l">
              <a:lnSpc>
                <a:spcPts val="1550"/>
              </a:lnSpc>
              <a:buNone/>
            </a:pPr>
            <a:r>
              <a:rPr lang="en-US" sz="1200" dirty="0">
                <a:solidFill>
                  <a:srgbClr val="4C4C4C"/>
                </a:solidFill>
                <a:latin typeface="Noto Serif" pitchFamily="34" charset="0"/>
                <a:ea typeface="Noto Serif" pitchFamily="34" charset="-122"/>
                <a:cs typeface="Noto Serif" pitchFamily="34" charset="-120"/>
              </a:rPr>
              <a:t>Dirigeants de services extérieurs, agences spécialisées et établissements publics.</a:t>
            </a:r>
            <a:endParaRPr lang="en-US" sz="1200" dirty="0"/>
          </a:p>
        </p:txBody>
      </p:sp>
      <p:sp>
        <p:nvSpPr>
          <p:cNvPr id="14" name="Text 8"/>
          <p:cNvSpPr/>
          <p:nvPr/>
        </p:nvSpPr>
        <p:spPr>
          <a:xfrm>
            <a:off x="9620964" y="4881443"/>
            <a:ext cx="2122646" cy="727948"/>
          </a:xfrm>
          <a:prstGeom prst="rect">
            <a:avLst/>
          </a:prstGeom>
          <a:noFill/>
          <a:ln/>
        </p:spPr>
        <p:txBody>
          <a:bodyPr wrap="square" lIns="0" tIns="0" rIns="0" bIns="0" rtlCol="0" anchor="t"/>
          <a:lstStyle/>
          <a:p>
            <a:pPr marL="0" indent="0" algn="l">
              <a:lnSpc>
                <a:spcPts val="1900"/>
              </a:lnSpc>
              <a:buNone/>
            </a:pPr>
            <a:r>
              <a:rPr lang="en-US" sz="1500" dirty="0">
                <a:solidFill>
                  <a:srgbClr val="4C4C4C"/>
                </a:solidFill>
                <a:latin typeface="Noto Serif Medium" pitchFamily="34" charset="0"/>
                <a:ea typeface="Noto Serif Medium" pitchFamily="34" charset="-122"/>
                <a:cs typeface="Noto Serif Medium" pitchFamily="34" charset="-120"/>
              </a:rPr>
              <a:t>Enseignants et anciens élèves de l'ENAM</a:t>
            </a:r>
            <a:endParaRPr lang="en-US" sz="1500" dirty="0"/>
          </a:p>
        </p:txBody>
      </p:sp>
      <p:sp>
        <p:nvSpPr>
          <p:cNvPr id="15" name="Text 9"/>
          <p:cNvSpPr/>
          <p:nvPr/>
        </p:nvSpPr>
        <p:spPr>
          <a:xfrm>
            <a:off x="9620964" y="5667970"/>
            <a:ext cx="2122646" cy="810101"/>
          </a:xfrm>
          <a:prstGeom prst="rect">
            <a:avLst/>
          </a:prstGeom>
          <a:noFill/>
          <a:ln/>
        </p:spPr>
        <p:txBody>
          <a:bodyPr wrap="square" lIns="0" tIns="0" rIns="0" bIns="0" rtlCol="0" anchor="t"/>
          <a:lstStyle/>
          <a:p>
            <a:pPr marL="0" indent="0" algn="l">
              <a:lnSpc>
                <a:spcPts val="1550"/>
              </a:lnSpc>
              <a:buNone/>
            </a:pPr>
            <a:r>
              <a:rPr lang="en-US" sz="1200" dirty="0">
                <a:solidFill>
                  <a:srgbClr val="4C4C4C"/>
                </a:solidFill>
                <a:latin typeface="Noto Serif" pitchFamily="34" charset="0"/>
                <a:ea typeface="Noto Serif" pitchFamily="34" charset="-122"/>
                <a:cs typeface="Noto Serif" pitchFamily="34" charset="-120"/>
              </a:rPr>
              <a:t>Corps des administrateurs civils et fonctionnaires de carrière de l'administration camerounaise.</a:t>
            </a:r>
            <a:endParaRPr lang="en-US" sz="1200" dirty="0"/>
          </a:p>
        </p:txBody>
      </p:sp>
      <p:sp>
        <p:nvSpPr>
          <p:cNvPr id="16" name="Shape 10"/>
          <p:cNvSpPr/>
          <p:nvPr/>
        </p:nvSpPr>
        <p:spPr>
          <a:xfrm>
            <a:off x="2886789" y="6588085"/>
            <a:ext cx="8856821" cy="707231"/>
          </a:xfrm>
          <a:prstGeom prst="roundRect">
            <a:avLst>
              <a:gd name="adj" fmla="val 9228"/>
            </a:avLst>
          </a:prstGeom>
          <a:solidFill>
            <a:srgbClr val="DDDAD4"/>
          </a:solidFill>
          <a:ln/>
        </p:spPr>
      </p:sp>
      <p:pic>
        <p:nvPicPr>
          <p:cNvPr id="17" name="Image 4" descr="preencoded.png"/>
          <p:cNvPicPr>
            <a:picLocks noChangeAspect="1"/>
          </p:cNvPicPr>
          <p:nvPr/>
        </p:nvPicPr>
        <p:blipFill>
          <a:blip r:embed="rId3"/>
          <a:stretch>
            <a:fillRect/>
          </a:stretch>
        </p:blipFill>
        <p:spPr>
          <a:xfrm>
            <a:off x="3042166" y="6806327"/>
            <a:ext cx="194191" cy="155377"/>
          </a:xfrm>
          <a:prstGeom prst="rect">
            <a:avLst/>
          </a:prstGeom>
        </p:spPr>
      </p:pic>
      <p:sp>
        <p:nvSpPr>
          <p:cNvPr id="18" name="Text 11"/>
          <p:cNvSpPr/>
          <p:nvPr/>
        </p:nvSpPr>
        <p:spPr>
          <a:xfrm>
            <a:off x="3391733" y="6724650"/>
            <a:ext cx="8196501" cy="405051"/>
          </a:xfrm>
          <a:prstGeom prst="rect">
            <a:avLst/>
          </a:prstGeom>
          <a:noFill/>
          <a:ln/>
        </p:spPr>
        <p:txBody>
          <a:bodyPr wrap="square" lIns="0" tIns="0" rIns="0" bIns="0" rtlCol="0" anchor="t"/>
          <a:lstStyle/>
          <a:p>
            <a:pPr marL="0" indent="0" algn="l">
              <a:lnSpc>
                <a:spcPts val="1550"/>
              </a:lnSpc>
              <a:buNone/>
            </a:pPr>
            <a:r>
              <a:rPr lang="en-US" sz="1200" dirty="0">
                <a:solidFill>
                  <a:srgbClr val="000000"/>
                </a:solidFill>
                <a:latin typeface="Noto Serif" pitchFamily="34" charset="0"/>
                <a:ea typeface="Noto Serif" pitchFamily="34" charset="-122"/>
                <a:cs typeface="Noto Serif" pitchFamily="34" charset="-120"/>
              </a:rPr>
              <a:t>Le niveau de réflexion sera volontairement élevé et orienté vers des participants en position de décision stratégique, capables de transposer les enseignements dans leurs institutions respectives.</a:t>
            </a:r>
            <a:endParaRPr lang="en-US" sz="1200" dirty="0"/>
          </a:p>
        </p:txBody>
      </p:sp>
      <p:pic>
        <p:nvPicPr>
          <p:cNvPr id="20" name="Image 19">
            <a:extLst>
              <a:ext uri="{FF2B5EF4-FFF2-40B4-BE49-F238E27FC236}">
                <a16:creationId xmlns:a16="http://schemas.microsoft.com/office/drawing/2014/main" id="{227EC04A-64E7-49EB-9701-0A40AA7F5FF8}"/>
              </a:ext>
            </a:extLst>
          </p:cNvPr>
          <p:cNvPicPr>
            <a:picLocks noChangeAspect="1"/>
          </p:cNvPicPr>
          <p:nvPr/>
        </p:nvPicPr>
        <p:blipFill rotWithShape="1">
          <a:blip r:embed="rId4"/>
          <a:srcRect b="9593"/>
          <a:stretch/>
        </p:blipFill>
        <p:spPr>
          <a:xfrm>
            <a:off x="2825473" y="2156937"/>
            <a:ext cx="2183843" cy="2558653"/>
          </a:xfrm>
          <a:prstGeom prst="rect">
            <a:avLst/>
          </a:prstGeom>
        </p:spPr>
      </p:pic>
      <p:pic>
        <p:nvPicPr>
          <p:cNvPr id="22" name="Image 21">
            <a:extLst>
              <a:ext uri="{FF2B5EF4-FFF2-40B4-BE49-F238E27FC236}">
                <a16:creationId xmlns:a16="http://schemas.microsoft.com/office/drawing/2014/main" id="{7024A2B9-93DD-4FAD-AEDA-A741AB4E71AE}"/>
              </a:ext>
            </a:extLst>
          </p:cNvPr>
          <p:cNvPicPr>
            <a:picLocks noChangeAspect="1"/>
          </p:cNvPicPr>
          <p:nvPr/>
        </p:nvPicPr>
        <p:blipFill>
          <a:blip r:embed="rId5"/>
          <a:stretch>
            <a:fillRect/>
          </a:stretch>
        </p:blipFill>
        <p:spPr>
          <a:xfrm>
            <a:off x="5009316" y="2156937"/>
            <a:ext cx="2366963" cy="2614016"/>
          </a:xfrm>
          <a:prstGeom prst="rect">
            <a:avLst/>
          </a:prstGeom>
        </p:spPr>
      </p:pic>
      <p:pic>
        <p:nvPicPr>
          <p:cNvPr id="24" name="Image 23">
            <a:extLst>
              <a:ext uri="{FF2B5EF4-FFF2-40B4-BE49-F238E27FC236}">
                <a16:creationId xmlns:a16="http://schemas.microsoft.com/office/drawing/2014/main" id="{025C222B-FBB8-4DCB-9CBE-C97112D232FB}"/>
              </a:ext>
            </a:extLst>
          </p:cNvPr>
          <p:cNvPicPr>
            <a:picLocks noChangeAspect="1"/>
          </p:cNvPicPr>
          <p:nvPr/>
        </p:nvPicPr>
        <p:blipFill>
          <a:blip r:embed="rId6"/>
          <a:stretch>
            <a:fillRect/>
          </a:stretch>
        </p:blipFill>
        <p:spPr>
          <a:xfrm>
            <a:off x="7376279" y="2156937"/>
            <a:ext cx="2244685" cy="2614016"/>
          </a:xfrm>
          <a:prstGeom prst="rect">
            <a:avLst/>
          </a:prstGeom>
        </p:spPr>
      </p:pic>
      <p:pic>
        <p:nvPicPr>
          <p:cNvPr id="26" name="Image 25">
            <a:extLst>
              <a:ext uri="{FF2B5EF4-FFF2-40B4-BE49-F238E27FC236}">
                <a16:creationId xmlns:a16="http://schemas.microsoft.com/office/drawing/2014/main" id="{58F506CF-6133-47F1-A6E8-4AA92EE03ECD}"/>
              </a:ext>
            </a:extLst>
          </p:cNvPr>
          <p:cNvPicPr>
            <a:picLocks noChangeAspect="1"/>
          </p:cNvPicPr>
          <p:nvPr/>
        </p:nvPicPr>
        <p:blipFill>
          <a:blip r:embed="rId7"/>
          <a:stretch>
            <a:fillRect/>
          </a:stretch>
        </p:blipFill>
        <p:spPr>
          <a:xfrm>
            <a:off x="9620964" y="2156937"/>
            <a:ext cx="2381250" cy="2614015"/>
          </a:xfrm>
          <a:prstGeom prst="rect">
            <a:avLst/>
          </a:prstGeom>
        </p:spPr>
      </p:pic>
      <p:pic>
        <p:nvPicPr>
          <p:cNvPr id="27" name="Image 26">
            <a:extLst>
              <a:ext uri="{FF2B5EF4-FFF2-40B4-BE49-F238E27FC236}">
                <a16:creationId xmlns:a16="http://schemas.microsoft.com/office/drawing/2014/main" id="{CCA23258-6CBD-4073-B01E-9801AB85C84C}"/>
              </a:ext>
            </a:extLst>
          </p:cNvPr>
          <p:cNvPicPr>
            <a:picLocks noChangeAspect="1"/>
          </p:cNvPicPr>
          <p:nvPr/>
        </p:nvPicPr>
        <p:blipFill>
          <a:blip r:embed="rId8"/>
          <a:stretch>
            <a:fillRect/>
          </a:stretch>
        </p:blipFill>
        <p:spPr>
          <a:xfrm>
            <a:off x="12893040" y="7376160"/>
            <a:ext cx="1737360" cy="826848"/>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8195" y="1045369"/>
            <a:ext cx="6713220" cy="400883"/>
          </a:xfrm>
          <a:prstGeom prst="rect">
            <a:avLst/>
          </a:prstGeom>
          <a:noFill/>
          <a:ln/>
        </p:spPr>
        <p:txBody>
          <a:bodyPr wrap="none" lIns="0" tIns="0" rIns="0" bIns="0" rtlCol="0" anchor="t"/>
          <a:lstStyle/>
          <a:p>
            <a:pPr marL="0" indent="0" algn="l">
              <a:lnSpc>
                <a:spcPts val="3150"/>
              </a:lnSpc>
              <a:buNone/>
            </a:pPr>
            <a:r>
              <a:rPr lang="en-US" sz="2500" dirty="0">
                <a:solidFill>
                  <a:srgbClr val="3A3A3A"/>
                </a:solidFill>
                <a:latin typeface="Noto Serif Medium" pitchFamily="34" charset="0"/>
                <a:ea typeface="Noto Serif Medium" pitchFamily="34" charset="-122"/>
                <a:cs typeface="Noto Serif Medium" pitchFamily="34" charset="-120"/>
              </a:rPr>
              <a:t>Fondements conceptuels : les quatre piliers</a:t>
            </a:r>
            <a:endParaRPr lang="en-US" sz="2500" dirty="0"/>
          </a:p>
        </p:txBody>
      </p:sp>
      <p:sp>
        <p:nvSpPr>
          <p:cNvPr id="3" name="Text 1"/>
          <p:cNvSpPr/>
          <p:nvPr/>
        </p:nvSpPr>
        <p:spPr>
          <a:xfrm>
            <a:off x="3658195" y="1579602"/>
            <a:ext cx="7313890" cy="311944"/>
          </a:xfrm>
          <a:prstGeom prst="rect">
            <a:avLst/>
          </a:prstGeom>
          <a:noFill/>
          <a:ln/>
        </p:spPr>
        <p:txBody>
          <a:bodyPr wrap="square" lIns="0" tIns="0" rIns="0" bIns="0" rtlCol="0" anchor="t"/>
          <a:lstStyle/>
          <a:p>
            <a:pPr marL="0" indent="0" algn="l">
              <a:lnSpc>
                <a:spcPts val="1200"/>
              </a:lnSpc>
              <a:buNone/>
            </a:pPr>
            <a:r>
              <a:rPr lang="en-US" sz="1000" dirty="0">
                <a:solidFill>
                  <a:srgbClr val="4C4C4C"/>
                </a:solidFill>
                <a:latin typeface="Noto Serif" pitchFamily="34" charset="0"/>
                <a:ea typeface="Noto Serif" pitchFamily="34" charset="-122"/>
                <a:cs typeface="Noto Serif" pitchFamily="34" charset="-120"/>
              </a:rPr>
              <a:t>Le programme repose sur plusieurs cadres de référence reconnus dans la littérature internationale sur la gouvernance publique.</a:t>
            </a:r>
            <a:endParaRPr lang="en-US" sz="1000" dirty="0"/>
          </a:p>
        </p:txBody>
      </p:sp>
      <p:sp>
        <p:nvSpPr>
          <p:cNvPr id="4" name="Shape 2"/>
          <p:cNvSpPr/>
          <p:nvPr/>
        </p:nvSpPr>
        <p:spPr>
          <a:xfrm>
            <a:off x="3658195" y="1966555"/>
            <a:ext cx="3623548" cy="1474589"/>
          </a:xfrm>
          <a:prstGeom prst="roundRect">
            <a:avLst>
              <a:gd name="adj" fmla="val 3655"/>
            </a:avLst>
          </a:prstGeom>
          <a:solidFill>
            <a:srgbClr val="FDFBF7"/>
          </a:solidFill>
          <a:ln w="15240">
            <a:solidFill>
              <a:srgbClr val="E6DED2"/>
            </a:solidFill>
            <a:prstDash val="solid"/>
          </a:ln>
          <a:effectLst>
            <a:outerShdw dist="11430" dir="2700000" algn="bl" rotWithShape="0">
              <a:srgbClr val="E6DED2">
                <a:alpha val="100000"/>
              </a:srgbClr>
            </a:outerShdw>
          </a:effectLst>
        </p:spPr>
      </p:sp>
      <p:sp>
        <p:nvSpPr>
          <p:cNvPr id="5" name="Shape 3"/>
          <p:cNvSpPr/>
          <p:nvPr/>
        </p:nvSpPr>
        <p:spPr>
          <a:xfrm>
            <a:off x="3673435" y="1981795"/>
            <a:ext cx="3593068" cy="384929"/>
          </a:xfrm>
          <a:prstGeom prst="roundRect">
            <a:avLst>
              <a:gd name="adj" fmla="val 9250"/>
            </a:avLst>
          </a:prstGeom>
          <a:solidFill>
            <a:srgbClr val="E6DED2">
              <a:alpha val="50000"/>
            </a:srgbClr>
          </a:solidFill>
          <a:ln/>
          <a:effectLst>
            <a:outerShdw dist="11430" dir="2700000" algn="bl" rotWithShape="0">
              <a:srgbClr val="CCC4B8">
                <a:alpha val="100000"/>
              </a:srgbClr>
            </a:outerShdw>
          </a:effectLst>
        </p:spPr>
      </p:sp>
      <p:sp>
        <p:nvSpPr>
          <p:cNvPr id="6" name="Text 4"/>
          <p:cNvSpPr/>
          <p:nvPr/>
        </p:nvSpPr>
        <p:spPr>
          <a:xfrm>
            <a:off x="5373767" y="2050137"/>
            <a:ext cx="192405" cy="240506"/>
          </a:xfrm>
          <a:prstGeom prst="rect">
            <a:avLst/>
          </a:prstGeom>
          <a:noFill/>
          <a:ln/>
        </p:spPr>
        <p:txBody>
          <a:bodyPr wrap="none" lIns="0" tIns="0" rIns="0" bIns="0" rtlCol="0" anchor="t"/>
          <a:lstStyle/>
          <a:p>
            <a:pPr marL="0" indent="0" algn="l">
              <a:lnSpc>
                <a:spcPts val="1500"/>
              </a:lnSpc>
              <a:buNone/>
            </a:pPr>
            <a:r>
              <a:rPr lang="en-US" sz="1500" dirty="0">
                <a:solidFill>
                  <a:srgbClr val="000000"/>
                </a:solidFill>
                <a:latin typeface="Noto Serif Medium" pitchFamily="34" charset="0"/>
                <a:ea typeface="Noto Serif Medium" pitchFamily="34" charset="-122"/>
                <a:cs typeface="Noto Serif Medium" pitchFamily="34" charset="-120"/>
              </a:rPr>
              <a:t>1</a:t>
            </a:r>
            <a:endParaRPr lang="en-US" sz="1500" dirty="0"/>
          </a:p>
        </p:txBody>
      </p:sp>
      <p:sp>
        <p:nvSpPr>
          <p:cNvPr id="7" name="Text 5"/>
          <p:cNvSpPr/>
          <p:nvPr/>
        </p:nvSpPr>
        <p:spPr>
          <a:xfrm>
            <a:off x="3801666" y="2433399"/>
            <a:ext cx="1737360" cy="200382"/>
          </a:xfrm>
          <a:prstGeom prst="rect">
            <a:avLst/>
          </a:prstGeom>
          <a:noFill/>
          <a:ln/>
        </p:spPr>
        <p:txBody>
          <a:bodyPr wrap="none" lIns="0" tIns="0" rIns="0" bIns="0" rtlCol="0" anchor="t"/>
          <a:lstStyle/>
          <a:p>
            <a:pPr marL="0" indent="0" algn="l">
              <a:lnSpc>
                <a:spcPts val="1550"/>
              </a:lnSpc>
              <a:buNone/>
            </a:pPr>
            <a:r>
              <a:rPr lang="en-US" sz="1250" dirty="0">
                <a:solidFill>
                  <a:srgbClr val="4C4C4C"/>
                </a:solidFill>
                <a:latin typeface="Noto Serif Medium" pitchFamily="34" charset="0"/>
                <a:ea typeface="Noto Serif Medium" pitchFamily="34" charset="-122"/>
                <a:cs typeface="Noto Serif Medium" pitchFamily="34" charset="-120"/>
              </a:rPr>
              <a:t>Whole-of-Government</a:t>
            </a:r>
            <a:endParaRPr lang="en-US" sz="1250" dirty="0"/>
          </a:p>
        </p:txBody>
      </p:sp>
      <p:sp>
        <p:nvSpPr>
          <p:cNvPr id="8" name="Text 6"/>
          <p:cNvSpPr/>
          <p:nvPr/>
        </p:nvSpPr>
        <p:spPr>
          <a:xfrm>
            <a:off x="3801666" y="2673787"/>
            <a:ext cx="3336608" cy="623887"/>
          </a:xfrm>
          <a:prstGeom prst="rect">
            <a:avLst/>
          </a:prstGeom>
          <a:noFill/>
          <a:ln/>
        </p:spPr>
        <p:txBody>
          <a:bodyPr wrap="square" lIns="0" tIns="0" rIns="0" bIns="0" rtlCol="0" anchor="t"/>
          <a:lstStyle/>
          <a:p>
            <a:pPr marL="0" indent="0" algn="l">
              <a:lnSpc>
                <a:spcPts val="1200"/>
              </a:lnSpc>
              <a:buNone/>
            </a:pPr>
            <a:r>
              <a:rPr lang="en-US" sz="1000" dirty="0">
                <a:solidFill>
                  <a:srgbClr val="4C4C4C"/>
                </a:solidFill>
                <a:latin typeface="Noto Serif" pitchFamily="34" charset="0"/>
                <a:ea typeface="Noto Serif" pitchFamily="34" charset="-122"/>
                <a:cs typeface="Noto Serif" pitchFamily="34" charset="-120"/>
              </a:rPr>
              <a:t>Développée dans les pays de l'OCDE, cette approche vise à dépasser les logiques sectorielles pour promouvoir une action publique intégrée, alignant stratégie, budget et mise en œuvre.</a:t>
            </a:r>
            <a:endParaRPr lang="en-US" sz="1000" dirty="0"/>
          </a:p>
        </p:txBody>
      </p:sp>
      <p:sp>
        <p:nvSpPr>
          <p:cNvPr id="9" name="Shape 7"/>
          <p:cNvSpPr/>
          <p:nvPr/>
        </p:nvSpPr>
        <p:spPr>
          <a:xfrm>
            <a:off x="7348418" y="1966555"/>
            <a:ext cx="3623667" cy="1474589"/>
          </a:xfrm>
          <a:prstGeom prst="roundRect">
            <a:avLst>
              <a:gd name="adj" fmla="val 3655"/>
            </a:avLst>
          </a:prstGeom>
          <a:solidFill>
            <a:srgbClr val="FDFBF7"/>
          </a:solidFill>
          <a:ln w="15240">
            <a:solidFill>
              <a:srgbClr val="E6DED2"/>
            </a:solidFill>
            <a:prstDash val="solid"/>
          </a:ln>
          <a:effectLst>
            <a:outerShdw dist="11430" dir="2700000" algn="bl" rotWithShape="0">
              <a:srgbClr val="E6DED2">
                <a:alpha val="100000"/>
              </a:srgbClr>
            </a:outerShdw>
          </a:effectLst>
        </p:spPr>
      </p:sp>
      <p:sp>
        <p:nvSpPr>
          <p:cNvPr id="10" name="Shape 8"/>
          <p:cNvSpPr/>
          <p:nvPr/>
        </p:nvSpPr>
        <p:spPr>
          <a:xfrm>
            <a:off x="7363658" y="1981795"/>
            <a:ext cx="3593187" cy="384929"/>
          </a:xfrm>
          <a:prstGeom prst="roundRect">
            <a:avLst>
              <a:gd name="adj" fmla="val 9250"/>
            </a:avLst>
          </a:prstGeom>
          <a:solidFill>
            <a:srgbClr val="E6DED2">
              <a:alpha val="50000"/>
            </a:srgbClr>
          </a:solidFill>
          <a:ln/>
          <a:effectLst>
            <a:outerShdw dist="11430" dir="2700000" algn="bl" rotWithShape="0">
              <a:srgbClr val="CCC4B8">
                <a:alpha val="100000"/>
              </a:srgbClr>
            </a:outerShdw>
          </a:effectLst>
        </p:spPr>
      </p:sp>
      <p:sp>
        <p:nvSpPr>
          <p:cNvPr id="11" name="Text 9"/>
          <p:cNvSpPr/>
          <p:nvPr/>
        </p:nvSpPr>
        <p:spPr>
          <a:xfrm>
            <a:off x="9063990" y="2050137"/>
            <a:ext cx="192405" cy="240506"/>
          </a:xfrm>
          <a:prstGeom prst="rect">
            <a:avLst/>
          </a:prstGeom>
          <a:noFill/>
          <a:ln/>
        </p:spPr>
        <p:txBody>
          <a:bodyPr wrap="none" lIns="0" tIns="0" rIns="0" bIns="0" rtlCol="0" anchor="t"/>
          <a:lstStyle/>
          <a:p>
            <a:pPr marL="0" indent="0" algn="l">
              <a:lnSpc>
                <a:spcPts val="1500"/>
              </a:lnSpc>
              <a:buNone/>
            </a:pPr>
            <a:r>
              <a:rPr lang="en-US" sz="1500" dirty="0">
                <a:solidFill>
                  <a:srgbClr val="000000"/>
                </a:solidFill>
                <a:latin typeface="Noto Serif Medium" pitchFamily="34" charset="0"/>
                <a:ea typeface="Noto Serif Medium" pitchFamily="34" charset="-122"/>
                <a:cs typeface="Noto Serif Medium" pitchFamily="34" charset="-120"/>
              </a:rPr>
              <a:t>2</a:t>
            </a:r>
            <a:endParaRPr lang="en-US" sz="1500" dirty="0"/>
          </a:p>
        </p:txBody>
      </p:sp>
      <p:sp>
        <p:nvSpPr>
          <p:cNvPr id="12" name="Text 10"/>
          <p:cNvSpPr/>
          <p:nvPr/>
        </p:nvSpPr>
        <p:spPr>
          <a:xfrm>
            <a:off x="7491889" y="2433399"/>
            <a:ext cx="1769983" cy="200382"/>
          </a:xfrm>
          <a:prstGeom prst="rect">
            <a:avLst/>
          </a:prstGeom>
          <a:noFill/>
          <a:ln/>
        </p:spPr>
        <p:txBody>
          <a:bodyPr wrap="none" lIns="0" tIns="0" rIns="0" bIns="0" rtlCol="0" anchor="t"/>
          <a:lstStyle/>
          <a:p>
            <a:pPr marL="0" indent="0" algn="l">
              <a:lnSpc>
                <a:spcPts val="1550"/>
              </a:lnSpc>
              <a:buNone/>
            </a:pPr>
            <a:r>
              <a:rPr lang="en-US" sz="1250" dirty="0">
                <a:solidFill>
                  <a:srgbClr val="4C4C4C"/>
                </a:solidFill>
                <a:latin typeface="Noto Serif Medium" pitchFamily="34" charset="0"/>
                <a:ea typeface="Noto Serif Medium" pitchFamily="34" charset="-122"/>
                <a:cs typeface="Noto Serif Medium" pitchFamily="34" charset="-120"/>
              </a:rPr>
              <a:t>Joined-up Government</a:t>
            </a:r>
            <a:endParaRPr lang="en-US" sz="1250" dirty="0"/>
          </a:p>
        </p:txBody>
      </p:sp>
      <p:sp>
        <p:nvSpPr>
          <p:cNvPr id="13" name="Text 11"/>
          <p:cNvSpPr/>
          <p:nvPr/>
        </p:nvSpPr>
        <p:spPr>
          <a:xfrm>
            <a:off x="7491889" y="2673787"/>
            <a:ext cx="3336727" cy="623887"/>
          </a:xfrm>
          <a:prstGeom prst="rect">
            <a:avLst/>
          </a:prstGeom>
          <a:noFill/>
          <a:ln/>
        </p:spPr>
        <p:txBody>
          <a:bodyPr wrap="square" lIns="0" tIns="0" rIns="0" bIns="0" rtlCol="0" anchor="t"/>
          <a:lstStyle/>
          <a:p>
            <a:pPr marL="0" indent="0" algn="l">
              <a:lnSpc>
                <a:spcPts val="1200"/>
              </a:lnSpc>
              <a:buNone/>
            </a:pPr>
            <a:r>
              <a:rPr lang="en-US" sz="1000" dirty="0">
                <a:solidFill>
                  <a:srgbClr val="4C4C4C"/>
                </a:solidFill>
                <a:latin typeface="Noto Serif" pitchFamily="34" charset="0"/>
                <a:ea typeface="Noto Serif" pitchFamily="34" charset="-122"/>
                <a:cs typeface="Noto Serif" pitchFamily="34" charset="-120"/>
              </a:rPr>
              <a:t>Expérience britannique fondée sur la coordination horizontale, la mise en place de task forces interministérielles et la cohérence des politiques publiques.</a:t>
            </a:r>
            <a:endParaRPr lang="en-US" sz="1000" dirty="0"/>
          </a:p>
        </p:txBody>
      </p:sp>
      <p:sp>
        <p:nvSpPr>
          <p:cNvPr id="14" name="Shape 12"/>
          <p:cNvSpPr/>
          <p:nvPr/>
        </p:nvSpPr>
        <p:spPr>
          <a:xfrm>
            <a:off x="3658195" y="3507819"/>
            <a:ext cx="3623548" cy="1474589"/>
          </a:xfrm>
          <a:prstGeom prst="roundRect">
            <a:avLst>
              <a:gd name="adj" fmla="val 3655"/>
            </a:avLst>
          </a:prstGeom>
          <a:solidFill>
            <a:srgbClr val="FDFBF7"/>
          </a:solidFill>
          <a:ln w="15240">
            <a:solidFill>
              <a:srgbClr val="E6DED2"/>
            </a:solidFill>
            <a:prstDash val="solid"/>
          </a:ln>
          <a:effectLst>
            <a:outerShdw dist="11430" dir="2700000" algn="bl" rotWithShape="0">
              <a:srgbClr val="E6DED2">
                <a:alpha val="100000"/>
              </a:srgbClr>
            </a:outerShdw>
          </a:effectLst>
        </p:spPr>
      </p:sp>
      <p:sp>
        <p:nvSpPr>
          <p:cNvPr id="15" name="Shape 13"/>
          <p:cNvSpPr/>
          <p:nvPr/>
        </p:nvSpPr>
        <p:spPr>
          <a:xfrm>
            <a:off x="3673435" y="3523059"/>
            <a:ext cx="3593068" cy="384929"/>
          </a:xfrm>
          <a:prstGeom prst="roundRect">
            <a:avLst>
              <a:gd name="adj" fmla="val 9250"/>
            </a:avLst>
          </a:prstGeom>
          <a:solidFill>
            <a:srgbClr val="E6DED2">
              <a:alpha val="50000"/>
            </a:srgbClr>
          </a:solidFill>
          <a:ln/>
          <a:effectLst>
            <a:outerShdw dist="11430" dir="2700000" algn="bl" rotWithShape="0">
              <a:srgbClr val="CCC4B8">
                <a:alpha val="100000"/>
              </a:srgbClr>
            </a:outerShdw>
          </a:effectLst>
        </p:spPr>
      </p:sp>
      <p:sp>
        <p:nvSpPr>
          <p:cNvPr id="16" name="Text 14"/>
          <p:cNvSpPr/>
          <p:nvPr/>
        </p:nvSpPr>
        <p:spPr>
          <a:xfrm>
            <a:off x="5373767" y="3591401"/>
            <a:ext cx="192405" cy="240506"/>
          </a:xfrm>
          <a:prstGeom prst="rect">
            <a:avLst/>
          </a:prstGeom>
          <a:noFill/>
          <a:ln/>
        </p:spPr>
        <p:txBody>
          <a:bodyPr wrap="none" lIns="0" tIns="0" rIns="0" bIns="0" rtlCol="0" anchor="t"/>
          <a:lstStyle/>
          <a:p>
            <a:pPr marL="0" indent="0" algn="l">
              <a:lnSpc>
                <a:spcPts val="1500"/>
              </a:lnSpc>
              <a:buNone/>
            </a:pPr>
            <a:r>
              <a:rPr lang="en-US" sz="1500" dirty="0">
                <a:solidFill>
                  <a:srgbClr val="000000"/>
                </a:solidFill>
                <a:latin typeface="Noto Serif Medium" pitchFamily="34" charset="0"/>
                <a:ea typeface="Noto Serif Medium" pitchFamily="34" charset="-122"/>
                <a:cs typeface="Noto Serif Medium" pitchFamily="34" charset="-120"/>
              </a:rPr>
              <a:t>3</a:t>
            </a:r>
            <a:endParaRPr lang="en-US" sz="1500" dirty="0"/>
          </a:p>
        </p:txBody>
      </p:sp>
      <p:sp>
        <p:nvSpPr>
          <p:cNvPr id="17" name="Text 15"/>
          <p:cNvSpPr/>
          <p:nvPr/>
        </p:nvSpPr>
        <p:spPr>
          <a:xfrm>
            <a:off x="3801666" y="3974663"/>
            <a:ext cx="1837611" cy="200382"/>
          </a:xfrm>
          <a:prstGeom prst="rect">
            <a:avLst/>
          </a:prstGeom>
          <a:noFill/>
          <a:ln/>
        </p:spPr>
        <p:txBody>
          <a:bodyPr wrap="none" lIns="0" tIns="0" rIns="0" bIns="0" rtlCol="0" anchor="t"/>
          <a:lstStyle/>
          <a:p>
            <a:pPr marL="0" indent="0" algn="l">
              <a:lnSpc>
                <a:spcPts val="1550"/>
              </a:lnSpc>
              <a:buNone/>
            </a:pPr>
            <a:r>
              <a:rPr lang="en-US" sz="1250" dirty="0">
                <a:solidFill>
                  <a:srgbClr val="4C4C4C"/>
                </a:solidFill>
                <a:latin typeface="Noto Serif Medium" pitchFamily="34" charset="0"/>
                <a:ea typeface="Noto Serif Medium" pitchFamily="34" charset="-122"/>
                <a:cs typeface="Noto Serif Medium" pitchFamily="34" charset="-120"/>
              </a:rPr>
              <a:t>Gouvernance en réseau</a:t>
            </a:r>
            <a:endParaRPr lang="en-US" sz="1250" dirty="0"/>
          </a:p>
        </p:txBody>
      </p:sp>
      <p:sp>
        <p:nvSpPr>
          <p:cNvPr id="18" name="Text 16"/>
          <p:cNvSpPr/>
          <p:nvPr/>
        </p:nvSpPr>
        <p:spPr>
          <a:xfrm>
            <a:off x="3801666" y="4215051"/>
            <a:ext cx="3336608" cy="623887"/>
          </a:xfrm>
          <a:prstGeom prst="rect">
            <a:avLst/>
          </a:prstGeom>
          <a:noFill/>
          <a:ln/>
        </p:spPr>
        <p:txBody>
          <a:bodyPr wrap="square" lIns="0" tIns="0" rIns="0" bIns="0" rtlCol="0" anchor="t"/>
          <a:lstStyle/>
          <a:p>
            <a:pPr marL="0" indent="0" algn="l">
              <a:lnSpc>
                <a:spcPts val="1200"/>
              </a:lnSpc>
              <a:buNone/>
            </a:pPr>
            <a:r>
              <a:rPr lang="en-US" sz="1000" dirty="0">
                <a:solidFill>
                  <a:srgbClr val="4C4C4C"/>
                </a:solidFill>
                <a:latin typeface="Noto Serif" pitchFamily="34" charset="0"/>
                <a:ea typeface="Noto Serif" pitchFamily="34" charset="-122"/>
                <a:cs typeface="Noto Serif" pitchFamily="34" charset="-120"/>
              </a:rPr>
              <a:t>L'État contemporain agit au sein d'écosystèmes institutionnels impliquant agences, entreprises publiques, collectivités, partenaires privés et acteurs internationaux.</a:t>
            </a:r>
            <a:endParaRPr lang="en-US" sz="1000" dirty="0"/>
          </a:p>
        </p:txBody>
      </p:sp>
      <p:sp>
        <p:nvSpPr>
          <p:cNvPr id="19" name="Shape 17"/>
          <p:cNvSpPr/>
          <p:nvPr/>
        </p:nvSpPr>
        <p:spPr>
          <a:xfrm>
            <a:off x="7348418" y="3507819"/>
            <a:ext cx="3623667" cy="1474589"/>
          </a:xfrm>
          <a:prstGeom prst="roundRect">
            <a:avLst>
              <a:gd name="adj" fmla="val 3655"/>
            </a:avLst>
          </a:prstGeom>
          <a:solidFill>
            <a:srgbClr val="FDFBF7"/>
          </a:solidFill>
          <a:ln w="15240">
            <a:solidFill>
              <a:srgbClr val="E6DED2"/>
            </a:solidFill>
            <a:prstDash val="solid"/>
          </a:ln>
          <a:effectLst>
            <a:outerShdw dist="11430" dir="2700000" algn="bl" rotWithShape="0">
              <a:srgbClr val="E6DED2">
                <a:alpha val="100000"/>
              </a:srgbClr>
            </a:outerShdw>
          </a:effectLst>
        </p:spPr>
      </p:sp>
      <p:sp>
        <p:nvSpPr>
          <p:cNvPr id="20" name="Shape 18"/>
          <p:cNvSpPr/>
          <p:nvPr/>
        </p:nvSpPr>
        <p:spPr>
          <a:xfrm>
            <a:off x="7363658" y="3523059"/>
            <a:ext cx="3593187" cy="384929"/>
          </a:xfrm>
          <a:prstGeom prst="roundRect">
            <a:avLst>
              <a:gd name="adj" fmla="val 9250"/>
            </a:avLst>
          </a:prstGeom>
          <a:solidFill>
            <a:srgbClr val="E6DED2">
              <a:alpha val="50000"/>
            </a:srgbClr>
          </a:solidFill>
          <a:ln/>
          <a:effectLst>
            <a:outerShdw dist="11430" dir="2700000" algn="bl" rotWithShape="0">
              <a:srgbClr val="CCC4B8">
                <a:alpha val="100000"/>
              </a:srgbClr>
            </a:outerShdw>
          </a:effectLst>
        </p:spPr>
      </p:sp>
      <p:sp>
        <p:nvSpPr>
          <p:cNvPr id="21" name="Text 19"/>
          <p:cNvSpPr/>
          <p:nvPr/>
        </p:nvSpPr>
        <p:spPr>
          <a:xfrm>
            <a:off x="9063990" y="3591401"/>
            <a:ext cx="192405" cy="240506"/>
          </a:xfrm>
          <a:prstGeom prst="rect">
            <a:avLst/>
          </a:prstGeom>
          <a:noFill/>
          <a:ln/>
        </p:spPr>
        <p:txBody>
          <a:bodyPr wrap="none" lIns="0" tIns="0" rIns="0" bIns="0" rtlCol="0" anchor="t"/>
          <a:lstStyle/>
          <a:p>
            <a:pPr marL="0" indent="0" algn="l">
              <a:lnSpc>
                <a:spcPts val="1500"/>
              </a:lnSpc>
              <a:buNone/>
            </a:pPr>
            <a:r>
              <a:rPr lang="en-US" sz="1500" dirty="0">
                <a:solidFill>
                  <a:srgbClr val="000000"/>
                </a:solidFill>
                <a:latin typeface="Noto Serif Medium" pitchFamily="34" charset="0"/>
                <a:ea typeface="Noto Serif Medium" pitchFamily="34" charset="-122"/>
                <a:cs typeface="Noto Serif Medium" pitchFamily="34" charset="-120"/>
              </a:rPr>
              <a:t>4</a:t>
            </a:r>
            <a:endParaRPr lang="en-US" sz="1500" dirty="0"/>
          </a:p>
        </p:txBody>
      </p:sp>
      <p:sp>
        <p:nvSpPr>
          <p:cNvPr id="22" name="Text 20"/>
          <p:cNvSpPr/>
          <p:nvPr/>
        </p:nvSpPr>
        <p:spPr>
          <a:xfrm>
            <a:off x="7491889" y="3974663"/>
            <a:ext cx="1603891" cy="200382"/>
          </a:xfrm>
          <a:prstGeom prst="rect">
            <a:avLst/>
          </a:prstGeom>
          <a:noFill/>
          <a:ln/>
        </p:spPr>
        <p:txBody>
          <a:bodyPr wrap="none" lIns="0" tIns="0" rIns="0" bIns="0" rtlCol="0" anchor="t"/>
          <a:lstStyle/>
          <a:p>
            <a:pPr marL="0" indent="0" algn="l">
              <a:lnSpc>
                <a:spcPts val="1550"/>
              </a:lnSpc>
              <a:buNone/>
            </a:pPr>
            <a:r>
              <a:rPr lang="en-US" sz="1250" dirty="0">
                <a:solidFill>
                  <a:srgbClr val="4C4C4C"/>
                </a:solidFill>
                <a:latin typeface="Noto Serif Medium" pitchFamily="34" charset="0"/>
                <a:ea typeface="Noto Serif Medium" pitchFamily="34" charset="-122"/>
                <a:cs typeface="Noto Serif Medium" pitchFamily="34" charset="-120"/>
              </a:rPr>
              <a:t>Capacité étatique</a:t>
            </a:r>
            <a:endParaRPr lang="en-US" sz="1250" dirty="0"/>
          </a:p>
        </p:txBody>
      </p:sp>
      <p:sp>
        <p:nvSpPr>
          <p:cNvPr id="23" name="Text 21"/>
          <p:cNvSpPr/>
          <p:nvPr/>
        </p:nvSpPr>
        <p:spPr>
          <a:xfrm>
            <a:off x="7491889" y="4215051"/>
            <a:ext cx="3336727" cy="467916"/>
          </a:xfrm>
          <a:prstGeom prst="rect">
            <a:avLst/>
          </a:prstGeom>
          <a:noFill/>
          <a:ln/>
        </p:spPr>
        <p:txBody>
          <a:bodyPr wrap="square" lIns="0" tIns="0" rIns="0" bIns="0" rtlCol="0" anchor="t"/>
          <a:lstStyle/>
          <a:p>
            <a:pPr marL="0" indent="0" algn="l">
              <a:lnSpc>
                <a:spcPts val="1200"/>
              </a:lnSpc>
              <a:buNone/>
            </a:pPr>
            <a:r>
              <a:rPr lang="en-US" sz="1000" dirty="0">
                <a:solidFill>
                  <a:srgbClr val="4C4C4C"/>
                </a:solidFill>
                <a:latin typeface="Noto Serif" pitchFamily="34" charset="0"/>
                <a:ea typeface="Noto Serif" pitchFamily="34" charset="-122"/>
                <a:cs typeface="Noto Serif" pitchFamily="34" charset="-120"/>
              </a:rPr>
              <a:t>La mesure de la capacité d'un État : sa capacité à coordonner, arbitrer, exécuter, contrôler et évaluer ses politiques publiques.</a:t>
            </a:r>
            <a:endParaRPr lang="en-US" sz="1000" dirty="0"/>
          </a:p>
        </p:txBody>
      </p:sp>
      <p:pic>
        <p:nvPicPr>
          <p:cNvPr id="24" name="Image 0" descr="preencoded.png"/>
          <p:cNvPicPr>
            <a:picLocks noChangeAspect="1"/>
          </p:cNvPicPr>
          <p:nvPr/>
        </p:nvPicPr>
        <p:blipFill>
          <a:blip r:embed="rId3"/>
          <a:stretch>
            <a:fillRect/>
          </a:stretch>
        </p:blipFill>
        <p:spPr>
          <a:xfrm>
            <a:off x="3658195" y="5132427"/>
            <a:ext cx="3500438" cy="1976676"/>
          </a:xfrm>
          <a:prstGeom prst="rect">
            <a:avLst/>
          </a:prstGeom>
        </p:spPr>
      </p:pic>
      <p:sp>
        <p:nvSpPr>
          <p:cNvPr id="25" name="Text 22"/>
          <p:cNvSpPr/>
          <p:nvPr/>
        </p:nvSpPr>
        <p:spPr>
          <a:xfrm>
            <a:off x="7479149" y="5117425"/>
            <a:ext cx="3500438" cy="779859"/>
          </a:xfrm>
          <a:prstGeom prst="rect">
            <a:avLst/>
          </a:prstGeom>
          <a:noFill/>
          <a:ln/>
        </p:spPr>
        <p:txBody>
          <a:bodyPr wrap="square" lIns="0" tIns="0" rIns="0" bIns="0" rtlCol="0" anchor="t"/>
          <a:lstStyle/>
          <a:p>
            <a:pPr marL="0" indent="0" algn="l">
              <a:lnSpc>
                <a:spcPts val="1200"/>
              </a:lnSpc>
              <a:buNone/>
            </a:pPr>
            <a:r>
              <a:rPr lang="en-US" sz="1000" dirty="0">
                <a:solidFill>
                  <a:srgbClr val="4C4C4C"/>
                </a:solidFill>
                <a:latin typeface="Noto Serif" pitchFamily="34" charset="0"/>
                <a:ea typeface="Noto Serif" pitchFamily="34" charset="-122"/>
                <a:cs typeface="Noto Serif" pitchFamily="34" charset="-120"/>
              </a:rPr>
              <a:t>Ces approches convergent vers une compréhension systémique de l'action gouvernementale, dépassant le modèle traditionnel de l'État hiérarchique pour embrasser la complexité institutionnelle de l'État contemporain.</a:t>
            </a:r>
            <a:endParaRPr lang="en-US" sz="1000" dirty="0"/>
          </a:p>
        </p:txBody>
      </p:sp>
      <p:pic>
        <p:nvPicPr>
          <p:cNvPr id="26" name="Image 25">
            <a:extLst>
              <a:ext uri="{FF2B5EF4-FFF2-40B4-BE49-F238E27FC236}">
                <a16:creationId xmlns:a16="http://schemas.microsoft.com/office/drawing/2014/main" id="{D30FAE99-CDC1-43AF-9FB7-B6780EC96D66}"/>
              </a:ext>
            </a:extLst>
          </p:cNvPr>
          <p:cNvPicPr>
            <a:picLocks noChangeAspect="1"/>
          </p:cNvPicPr>
          <p:nvPr/>
        </p:nvPicPr>
        <p:blipFill>
          <a:blip r:embed="rId4"/>
          <a:stretch>
            <a:fillRect/>
          </a:stretch>
        </p:blipFill>
        <p:spPr>
          <a:xfrm>
            <a:off x="12893040" y="7376160"/>
            <a:ext cx="1737360" cy="826848"/>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58798" y="906780"/>
            <a:ext cx="11323558" cy="707946"/>
          </a:xfrm>
          <a:prstGeom prst="rect">
            <a:avLst/>
          </a:prstGeom>
          <a:noFill/>
          <a:ln/>
        </p:spPr>
        <p:txBody>
          <a:bodyPr wrap="none" lIns="0" tIns="0" rIns="0" bIns="0" rtlCol="0" anchor="t"/>
          <a:lstStyle/>
          <a:p>
            <a:pPr marL="0" indent="0" algn="l">
              <a:lnSpc>
                <a:spcPts val="5550"/>
              </a:lnSpc>
              <a:buNone/>
            </a:pPr>
            <a:r>
              <a:rPr lang="en-US" sz="4450" dirty="0">
                <a:solidFill>
                  <a:srgbClr val="3A3A3A"/>
                </a:solidFill>
                <a:latin typeface="Noto Serif Medium" pitchFamily="34" charset="0"/>
                <a:ea typeface="Noto Serif Medium" pitchFamily="34" charset="-122"/>
                <a:cs typeface="Noto Serif Medium" pitchFamily="34" charset="-120"/>
              </a:rPr>
              <a:t>Architecture pédagogique : modules 1 à 3</a:t>
            </a:r>
            <a:endParaRPr lang="en-US" sz="4450" dirty="0"/>
          </a:p>
        </p:txBody>
      </p:sp>
      <p:sp>
        <p:nvSpPr>
          <p:cNvPr id="3" name="Text 1"/>
          <p:cNvSpPr/>
          <p:nvPr/>
        </p:nvSpPr>
        <p:spPr>
          <a:xfrm>
            <a:off x="858798" y="2030373"/>
            <a:ext cx="12912804" cy="695087"/>
          </a:xfrm>
          <a:prstGeom prst="rect">
            <a:avLst/>
          </a:prstGeom>
          <a:noFill/>
          <a:ln/>
        </p:spPr>
        <p:txBody>
          <a:bodyPr wrap="square" lIns="0" tIns="0" rIns="0" bIns="0" rtlCol="0" anchor="t"/>
          <a:lstStyle/>
          <a:p>
            <a:pPr marL="0" indent="0" algn="l">
              <a:lnSpc>
                <a:spcPts val="2700"/>
              </a:lnSpc>
              <a:buNone/>
            </a:pPr>
            <a:r>
              <a:rPr lang="en-US" sz="1750" dirty="0">
                <a:solidFill>
                  <a:srgbClr val="4C4C4C"/>
                </a:solidFill>
                <a:latin typeface="Noto Serif" pitchFamily="34" charset="0"/>
                <a:ea typeface="Noto Serif" pitchFamily="34" charset="-122"/>
                <a:cs typeface="Noto Serif" pitchFamily="34" charset="-120"/>
              </a:rPr>
              <a:t>La formation sera structurée autour de six modules complémentaires, alternant fondements théoriques et applications pratiques.</a:t>
            </a:r>
            <a:endParaRPr lang="en-US" sz="1750" dirty="0"/>
          </a:p>
        </p:txBody>
      </p:sp>
      <p:sp>
        <p:nvSpPr>
          <p:cNvPr id="4" name="Shape 2"/>
          <p:cNvSpPr/>
          <p:nvPr/>
        </p:nvSpPr>
        <p:spPr>
          <a:xfrm>
            <a:off x="1198602" y="3865483"/>
            <a:ext cx="3825835" cy="226457"/>
          </a:xfrm>
          <a:prstGeom prst="roundRect">
            <a:avLst>
              <a:gd name="adj" fmla="val 42015"/>
            </a:avLst>
          </a:prstGeom>
          <a:solidFill>
            <a:srgbClr val="E6DED2">
              <a:alpha val="50000"/>
            </a:srgbClr>
          </a:solidFill>
          <a:ln w="7620">
            <a:solidFill>
              <a:srgbClr val="CCC4B8"/>
            </a:solidFill>
            <a:prstDash val="solid"/>
          </a:ln>
          <a:effectLst>
            <a:outerShdw dist="20320" dir="2700000" algn="bl" rotWithShape="0">
              <a:srgbClr val="CCC4B8">
                <a:alpha val="100000"/>
              </a:srgbClr>
            </a:outerShdw>
          </a:effectLst>
        </p:spPr>
      </p:sp>
      <p:sp>
        <p:nvSpPr>
          <p:cNvPr id="5" name="Shape 3"/>
          <p:cNvSpPr/>
          <p:nvPr/>
        </p:nvSpPr>
        <p:spPr>
          <a:xfrm>
            <a:off x="858798" y="3638907"/>
            <a:ext cx="679609" cy="679609"/>
          </a:xfrm>
          <a:prstGeom prst="roundRect">
            <a:avLst>
              <a:gd name="adj" fmla="val 67274"/>
            </a:avLst>
          </a:prstGeom>
          <a:solidFill>
            <a:srgbClr val="E6DED2">
              <a:alpha val="50000"/>
            </a:srgbClr>
          </a:solidFill>
          <a:ln w="7620">
            <a:solidFill>
              <a:srgbClr val="CCC4B8"/>
            </a:solidFill>
            <a:prstDash val="solid"/>
          </a:ln>
          <a:effectLst>
            <a:outerShdw dist="20320" dir="2700000" algn="bl" rotWithShape="0">
              <a:srgbClr val="CCC4B8">
                <a:alpha val="100000"/>
              </a:srgbClr>
            </a:outerShdw>
          </a:effectLst>
        </p:spPr>
      </p:sp>
      <p:pic>
        <p:nvPicPr>
          <p:cNvPr id="6"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28700" y="3808809"/>
            <a:ext cx="339804" cy="339804"/>
          </a:xfrm>
          <a:prstGeom prst="rect">
            <a:avLst/>
          </a:prstGeom>
        </p:spPr>
      </p:pic>
      <p:sp>
        <p:nvSpPr>
          <p:cNvPr id="7" name="Text 4"/>
          <p:cNvSpPr/>
          <p:nvPr/>
        </p:nvSpPr>
        <p:spPr>
          <a:xfrm>
            <a:off x="1085255" y="4526280"/>
            <a:ext cx="3712845" cy="707707"/>
          </a:xfrm>
          <a:prstGeom prst="rect">
            <a:avLst/>
          </a:prstGeom>
          <a:noFill/>
          <a:ln/>
        </p:spPr>
        <p:txBody>
          <a:bodyPr wrap="square" lIns="0" tIns="0" rIns="0" bIns="0" rtlCol="0" anchor="t"/>
          <a:lstStyle/>
          <a:p>
            <a:pPr marL="0" indent="0" algn="l">
              <a:lnSpc>
                <a:spcPts val="2750"/>
              </a:lnSpc>
              <a:buNone/>
            </a:pPr>
            <a:r>
              <a:rPr lang="en-US" sz="2200" dirty="0">
                <a:solidFill>
                  <a:srgbClr val="4C4C4C"/>
                </a:solidFill>
                <a:latin typeface="Noto Serif Medium" pitchFamily="34" charset="0"/>
                <a:ea typeface="Noto Serif Medium" pitchFamily="34" charset="-122"/>
                <a:cs typeface="Noto Serif Medium" pitchFamily="34" charset="-120"/>
              </a:rPr>
              <a:t>Module 1 : L'État face à la complexité</a:t>
            </a:r>
            <a:endParaRPr lang="en-US" sz="2200" dirty="0"/>
          </a:p>
        </p:txBody>
      </p:sp>
      <p:sp>
        <p:nvSpPr>
          <p:cNvPr id="8" name="Text 5"/>
          <p:cNvSpPr/>
          <p:nvPr/>
        </p:nvSpPr>
        <p:spPr>
          <a:xfrm>
            <a:off x="1085255" y="5358646"/>
            <a:ext cx="3712845" cy="1737717"/>
          </a:xfrm>
          <a:prstGeom prst="rect">
            <a:avLst/>
          </a:prstGeom>
          <a:noFill/>
          <a:ln/>
        </p:spPr>
        <p:txBody>
          <a:bodyPr wrap="square" lIns="0" tIns="0" rIns="0" bIns="0" rtlCol="0" anchor="t"/>
          <a:lstStyle/>
          <a:p>
            <a:pPr marL="0" indent="0">
              <a:lnSpc>
                <a:spcPts val="2700"/>
              </a:lnSpc>
              <a:buNone/>
            </a:pPr>
            <a:r>
              <a:rPr lang="en-US" sz="1750" dirty="0">
                <a:solidFill>
                  <a:srgbClr val="4C4C4C"/>
                </a:solidFill>
                <a:latin typeface="Noto Serif" pitchFamily="34" charset="0"/>
                <a:ea typeface="Noto Serif" pitchFamily="34" charset="-122"/>
                <a:cs typeface="Noto Serif" pitchFamily="34" charset="-120"/>
              </a:rPr>
              <a:t>Transformation vers l'État matriciel, fragmentation administrative, coordination verticale et horizontale, études de cas internationaux.</a:t>
            </a:r>
            <a:endParaRPr lang="en-US" sz="1750" dirty="0"/>
          </a:p>
        </p:txBody>
      </p:sp>
      <p:sp>
        <p:nvSpPr>
          <p:cNvPr id="9" name="Shape 6"/>
          <p:cNvSpPr/>
          <p:nvPr/>
        </p:nvSpPr>
        <p:spPr>
          <a:xfrm>
            <a:off x="5572125" y="3525679"/>
            <a:ext cx="3825835" cy="226457"/>
          </a:xfrm>
          <a:prstGeom prst="roundRect">
            <a:avLst>
              <a:gd name="adj" fmla="val 42015"/>
            </a:avLst>
          </a:prstGeom>
          <a:solidFill>
            <a:srgbClr val="E6DED2">
              <a:alpha val="50000"/>
            </a:srgbClr>
          </a:solidFill>
          <a:ln w="7620">
            <a:solidFill>
              <a:srgbClr val="CCC4B8"/>
            </a:solidFill>
            <a:prstDash val="solid"/>
          </a:ln>
          <a:effectLst>
            <a:outerShdw dist="20320" dir="2700000" algn="bl" rotWithShape="0">
              <a:srgbClr val="CCC4B8">
                <a:alpha val="100000"/>
              </a:srgbClr>
            </a:outerShdw>
          </a:effectLst>
        </p:spPr>
      </p:sp>
      <p:sp>
        <p:nvSpPr>
          <p:cNvPr id="10" name="Shape 7"/>
          <p:cNvSpPr/>
          <p:nvPr/>
        </p:nvSpPr>
        <p:spPr>
          <a:xfrm>
            <a:off x="5232321" y="3299103"/>
            <a:ext cx="679609" cy="679609"/>
          </a:xfrm>
          <a:prstGeom prst="roundRect">
            <a:avLst>
              <a:gd name="adj" fmla="val 67274"/>
            </a:avLst>
          </a:prstGeom>
          <a:solidFill>
            <a:srgbClr val="E6DED2">
              <a:alpha val="50000"/>
            </a:srgbClr>
          </a:solidFill>
          <a:ln w="7620">
            <a:solidFill>
              <a:srgbClr val="CCC4B8"/>
            </a:solidFill>
            <a:prstDash val="solid"/>
          </a:ln>
          <a:effectLst>
            <a:outerShdw dist="20320" dir="2700000" algn="bl" rotWithShape="0">
              <a:srgbClr val="CCC4B8">
                <a:alpha val="100000"/>
              </a:srgbClr>
            </a:outerShdw>
          </a:effectLst>
        </p:spPr>
      </p:sp>
      <p:pic>
        <p:nvPicPr>
          <p:cNvPr id="11" name="Image 1" descr="preencoded.png"/>
          <p:cNvPicPr>
            <a:picLocks noChangeAspect="1"/>
          </p:cNvPicPr>
          <p:nvPr/>
        </p:nvPicPr>
        <p:blipFill>
          <a:blip r:embed="rId3">
            <a:extLst>
              <a:ext uri="{96DAC541-7B7A-43D3-8B79-37D633B846F1}">
                <asvg:svgBlip xmlns:asvg="http://schemas.microsoft.com/office/drawing/2016/SVG/main" r:embed="rId5"/>
              </a:ext>
            </a:extLst>
          </a:blip>
          <a:stretch>
            <a:fillRect/>
          </a:stretch>
        </p:blipFill>
        <p:spPr>
          <a:xfrm>
            <a:off x="5402223" y="3469005"/>
            <a:ext cx="339804" cy="339804"/>
          </a:xfrm>
          <a:prstGeom prst="rect">
            <a:avLst/>
          </a:prstGeom>
        </p:spPr>
      </p:pic>
      <p:sp>
        <p:nvSpPr>
          <p:cNvPr id="12" name="Text 8"/>
          <p:cNvSpPr/>
          <p:nvPr/>
        </p:nvSpPr>
        <p:spPr>
          <a:xfrm>
            <a:off x="5458778" y="4186476"/>
            <a:ext cx="3712845" cy="707707"/>
          </a:xfrm>
          <a:prstGeom prst="rect">
            <a:avLst/>
          </a:prstGeom>
          <a:noFill/>
          <a:ln/>
        </p:spPr>
        <p:txBody>
          <a:bodyPr wrap="square" lIns="0" tIns="0" rIns="0" bIns="0" rtlCol="0" anchor="t"/>
          <a:lstStyle/>
          <a:p>
            <a:pPr marL="0" indent="0" algn="l">
              <a:lnSpc>
                <a:spcPts val="2750"/>
              </a:lnSpc>
              <a:buNone/>
            </a:pPr>
            <a:r>
              <a:rPr lang="en-US" sz="2200" dirty="0">
                <a:solidFill>
                  <a:srgbClr val="4C4C4C"/>
                </a:solidFill>
                <a:latin typeface="Noto Serif Medium" pitchFamily="34" charset="0"/>
                <a:ea typeface="Noto Serif Medium" pitchFamily="34" charset="-122"/>
                <a:cs typeface="Noto Serif Medium" pitchFamily="34" charset="-120"/>
              </a:rPr>
              <a:t>Module 2 : Architectures de coordination</a:t>
            </a:r>
            <a:endParaRPr lang="en-US" sz="2200" dirty="0"/>
          </a:p>
        </p:txBody>
      </p:sp>
      <p:sp>
        <p:nvSpPr>
          <p:cNvPr id="13" name="Text 9"/>
          <p:cNvSpPr/>
          <p:nvPr/>
        </p:nvSpPr>
        <p:spPr>
          <a:xfrm>
            <a:off x="5458778" y="5018842"/>
            <a:ext cx="3712845" cy="1737717"/>
          </a:xfrm>
          <a:prstGeom prst="rect">
            <a:avLst/>
          </a:prstGeom>
          <a:noFill/>
          <a:ln/>
        </p:spPr>
        <p:txBody>
          <a:bodyPr wrap="square" lIns="0" tIns="0" rIns="0" bIns="0" rtlCol="0" anchor="t"/>
          <a:lstStyle/>
          <a:p>
            <a:pPr marL="0" indent="0" algn="l">
              <a:lnSpc>
                <a:spcPts val="2700"/>
              </a:lnSpc>
              <a:buNone/>
            </a:pPr>
            <a:r>
              <a:rPr lang="en-US" sz="1750" dirty="0">
                <a:solidFill>
                  <a:srgbClr val="4C4C4C"/>
                </a:solidFill>
                <a:latin typeface="Noto Serif" pitchFamily="34" charset="0"/>
                <a:ea typeface="Noto Serif" pitchFamily="34" charset="-122"/>
                <a:cs typeface="Noto Serif" pitchFamily="34" charset="-120"/>
              </a:rPr>
              <a:t>Rôle des services du Premier ministre, comités interministériels, secrétariats généraux, cellules stratégiques, arbitrage politique-administratif.</a:t>
            </a:r>
            <a:endParaRPr lang="en-US" sz="1750" dirty="0"/>
          </a:p>
        </p:txBody>
      </p:sp>
      <p:sp>
        <p:nvSpPr>
          <p:cNvPr id="14" name="Shape 10"/>
          <p:cNvSpPr/>
          <p:nvPr/>
        </p:nvSpPr>
        <p:spPr>
          <a:xfrm>
            <a:off x="9945648" y="3185874"/>
            <a:ext cx="3825835" cy="226457"/>
          </a:xfrm>
          <a:prstGeom prst="roundRect">
            <a:avLst>
              <a:gd name="adj" fmla="val 42015"/>
            </a:avLst>
          </a:prstGeom>
          <a:solidFill>
            <a:srgbClr val="E6DED2">
              <a:alpha val="50000"/>
            </a:srgbClr>
          </a:solidFill>
          <a:ln w="7620">
            <a:solidFill>
              <a:srgbClr val="CCC4B8"/>
            </a:solidFill>
            <a:prstDash val="solid"/>
          </a:ln>
          <a:effectLst>
            <a:outerShdw dist="20320" dir="2700000" algn="bl" rotWithShape="0">
              <a:srgbClr val="CCC4B8">
                <a:alpha val="100000"/>
              </a:srgbClr>
            </a:outerShdw>
          </a:effectLst>
        </p:spPr>
      </p:sp>
      <p:sp>
        <p:nvSpPr>
          <p:cNvPr id="15" name="Shape 11"/>
          <p:cNvSpPr/>
          <p:nvPr/>
        </p:nvSpPr>
        <p:spPr>
          <a:xfrm>
            <a:off x="9605843" y="2959298"/>
            <a:ext cx="679609" cy="679609"/>
          </a:xfrm>
          <a:prstGeom prst="roundRect">
            <a:avLst>
              <a:gd name="adj" fmla="val 67274"/>
            </a:avLst>
          </a:prstGeom>
          <a:solidFill>
            <a:srgbClr val="E6DED2">
              <a:alpha val="50000"/>
            </a:srgbClr>
          </a:solidFill>
          <a:ln w="7620">
            <a:solidFill>
              <a:srgbClr val="CCC4B8"/>
            </a:solidFill>
            <a:prstDash val="solid"/>
          </a:ln>
          <a:effectLst>
            <a:outerShdw dist="20320" dir="2700000" algn="bl" rotWithShape="0">
              <a:srgbClr val="CCC4B8">
                <a:alpha val="100000"/>
              </a:srgbClr>
            </a:outerShdw>
          </a:effectLst>
        </p:spPr>
      </p:sp>
      <p:pic>
        <p:nvPicPr>
          <p:cNvPr id="16" name="Image 2" descr="preencoded.png"/>
          <p:cNvPicPr>
            <a:picLocks noChangeAspect="1"/>
          </p:cNvPicPr>
          <p:nvPr/>
        </p:nvPicPr>
        <p:blipFill>
          <a:blip r:embed="rId3">
            <a:extLst>
              <a:ext uri="{96DAC541-7B7A-43D3-8B79-37D633B846F1}">
                <asvg:svgBlip xmlns:asvg="http://schemas.microsoft.com/office/drawing/2016/SVG/main" r:embed="rId6"/>
              </a:ext>
            </a:extLst>
          </a:blip>
          <a:stretch>
            <a:fillRect/>
          </a:stretch>
        </p:blipFill>
        <p:spPr>
          <a:xfrm>
            <a:off x="9775746" y="3129201"/>
            <a:ext cx="339804" cy="339804"/>
          </a:xfrm>
          <a:prstGeom prst="rect">
            <a:avLst/>
          </a:prstGeom>
        </p:spPr>
      </p:pic>
      <p:sp>
        <p:nvSpPr>
          <p:cNvPr id="17" name="Text 12"/>
          <p:cNvSpPr/>
          <p:nvPr/>
        </p:nvSpPr>
        <p:spPr>
          <a:xfrm>
            <a:off x="9832300" y="3846671"/>
            <a:ext cx="3712845" cy="707707"/>
          </a:xfrm>
          <a:prstGeom prst="rect">
            <a:avLst/>
          </a:prstGeom>
          <a:noFill/>
          <a:ln/>
        </p:spPr>
        <p:txBody>
          <a:bodyPr wrap="square" lIns="0" tIns="0" rIns="0" bIns="0" rtlCol="0" anchor="t"/>
          <a:lstStyle/>
          <a:p>
            <a:pPr marL="0" indent="0" algn="l">
              <a:lnSpc>
                <a:spcPts val="2750"/>
              </a:lnSpc>
              <a:buNone/>
            </a:pPr>
            <a:r>
              <a:rPr lang="en-US" sz="2200" dirty="0">
                <a:solidFill>
                  <a:srgbClr val="4C4C4C"/>
                </a:solidFill>
                <a:latin typeface="Noto Serif Medium" pitchFamily="34" charset="0"/>
                <a:ea typeface="Noto Serif Medium" pitchFamily="34" charset="-122"/>
                <a:cs typeface="Noto Serif Medium" pitchFamily="34" charset="-120"/>
              </a:rPr>
              <a:t>Module 3 : Instruments techniques</a:t>
            </a:r>
            <a:endParaRPr lang="en-US" sz="2200" dirty="0"/>
          </a:p>
        </p:txBody>
      </p:sp>
      <p:sp>
        <p:nvSpPr>
          <p:cNvPr id="18" name="Text 13"/>
          <p:cNvSpPr/>
          <p:nvPr/>
        </p:nvSpPr>
        <p:spPr>
          <a:xfrm>
            <a:off x="9832300" y="4679037"/>
            <a:ext cx="3712845" cy="1737717"/>
          </a:xfrm>
          <a:prstGeom prst="rect">
            <a:avLst/>
          </a:prstGeom>
          <a:noFill/>
          <a:ln/>
        </p:spPr>
        <p:txBody>
          <a:bodyPr wrap="square" lIns="0" tIns="0" rIns="0" bIns="0" rtlCol="0" anchor="t"/>
          <a:lstStyle/>
          <a:p>
            <a:pPr marL="0" indent="0" algn="l">
              <a:lnSpc>
                <a:spcPts val="2700"/>
              </a:lnSpc>
              <a:buNone/>
            </a:pPr>
            <a:r>
              <a:rPr lang="en-US" sz="1750" dirty="0">
                <a:solidFill>
                  <a:srgbClr val="4C4C4C"/>
                </a:solidFill>
                <a:latin typeface="Noto Serif" pitchFamily="34" charset="0"/>
                <a:ea typeface="Noto Serif" pitchFamily="34" charset="-122"/>
                <a:cs typeface="Noto Serif" pitchFamily="34" charset="-120"/>
              </a:rPr>
              <a:t>Budgets-programmes, tableaux de bord gouvernementaux, matrices RACI, cadres logiques, indicateurs transversaux, coordination des projets structurants.</a:t>
            </a:r>
            <a:endParaRPr lang="en-US" sz="1750" dirty="0"/>
          </a:p>
        </p:txBody>
      </p:sp>
      <p:pic>
        <p:nvPicPr>
          <p:cNvPr id="19" name="Image 18">
            <a:extLst>
              <a:ext uri="{FF2B5EF4-FFF2-40B4-BE49-F238E27FC236}">
                <a16:creationId xmlns:a16="http://schemas.microsoft.com/office/drawing/2014/main" id="{1F342C00-6377-457A-B74A-BDE997234B3B}"/>
              </a:ext>
            </a:extLst>
          </p:cNvPr>
          <p:cNvPicPr>
            <a:picLocks noChangeAspect="1"/>
          </p:cNvPicPr>
          <p:nvPr/>
        </p:nvPicPr>
        <p:blipFill>
          <a:blip r:embed="rId7"/>
          <a:stretch>
            <a:fillRect/>
          </a:stretch>
        </p:blipFill>
        <p:spPr>
          <a:xfrm>
            <a:off x="12893040" y="7376160"/>
            <a:ext cx="1737360" cy="826848"/>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797022" y="1318855"/>
            <a:ext cx="6171367" cy="385763"/>
          </a:xfrm>
          <a:prstGeom prst="rect">
            <a:avLst/>
          </a:prstGeom>
          <a:noFill/>
          <a:ln/>
        </p:spPr>
        <p:txBody>
          <a:bodyPr wrap="none" lIns="0" tIns="0" rIns="0" bIns="0" rtlCol="0" anchor="t"/>
          <a:lstStyle/>
          <a:p>
            <a:pPr marL="0" indent="0" algn="l">
              <a:lnSpc>
                <a:spcPts val="3000"/>
              </a:lnSpc>
              <a:buNone/>
            </a:pPr>
            <a:r>
              <a:rPr lang="en-US" sz="2400" dirty="0">
                <a:solidFill>
                  <a:srgbClr val="3A3A3A"/>
                </a:solidFill>
                <a:latin typeface="Noto Serif Medium" pitchFamily="34" charset="0"/>
                <a:ea typeface="Noto Serif Medium" pitchFamily="34" charset="-122"/>
                <a:cs typeface="Noto Serif Medium" pitchFamily="34" charset="-120"/>
              </a:rPr>
              <a:t>Architecture pédagogique : modules 4 à 6</a:t>
            </a:r>
            <a:endParaRPr lang="en-US" sz="2400" dirty="0"/>
          </a:p>
        </p:txBody>
      </p:sp>
      <p:sp>
        <p:nvSpPr>
          <p:cNvPr id="3" name="Shape 1"/>
          <p:cNvSpPr/>
          <p:nvPr/>
        </p:nvSpPr>
        <p:spPr>
          <a:xfrm>
            <a:off x="3797022" y="3245644"/>
            <a:ext cx="7036237" cy="15240"/>
          </a:xfrm>
          <a:prstGeom prst="roundRect">
            <a:avLst>
              <a:gd name="adj" fmla="val 340200"/>
            </a:avLst>
          </a:prstGeom>
          <a:solidFill>
            <a:srgbClr val="CCC4B8"/>
          </a:solidFill>
          <a:ln/>
        </p:spPr>
      </p:sp>
      <p:sp>
        <p:nvSpPr>
          <p:cNvPr id="4" name="Shape 2"/>
          <p:cNvSpPr/>
          <p:nvPr/>
        </p:nvSpPr>
        <p:spPr>
          <a:xfrm>
            <a:off x="3797022" y="1827967"/>
            <a:ext cx="2293977" cy="1417677"/>
          </a:xfrm>
          <a:prstGeom prst="roundRect">
            <a:avLst>
              <a:gd name="adj" fmla="val 3657"/>
            </a:avLst>
          </a:prstGeom>
          <a:solidFill>
            <a:srgbClr val="F2EDE5"/>
          </a:solidFill>
          <a:ln w="7620">
            <a:solidFill>
              <a:srgbClr val="E6DED2"/>
            </a:solidFill>
            <a:prstDash val="solid"/>
          </a:ln>
          <a:effectLst>
            <a:outerShdw dist="11430" dir="2700000" algn="bl" rotWithShape="0">
              <a:srgbClr val="E6DED2">
                <a:alpha val="100000"/>
              </a:srgbClr>
            </a:outerShdw>
          </a:effectLst>
        </p:spPr>
      </p:sp>
      <p:sp>
        <p:nvSpPr>
          <p:cNvPr id="5" name="Text 3"/>
          <p:cNvSpPr/>
          <p:nvPr/>
        </p:nvSpPr>
        <p:spPr>
          <a:xfrm>
            <a:off x="3927991" y="1958935"/>
            <a:ext cx="2032040" cy="385763"/>
          </a:xfrm>
          <a:prstGeom prst="rect">
            <a:avLst/>
          </a:prstGeom>
          <a:noFill/>
          <a:ln/>
        </p:spPr>
        <p:txBody>
          <a:bodyPr wrap="square" lIns="0" tIns="0" rIns="0" bIns="0" rtlCol="0" anchor="t"/>
          <a:lstStyle/>
          <a:p>
            <a:pPr marL="0" indent="0" algn="ctr">
              <a:lnSpc>
                <a:spcPts val="1500"/>
              </a:lnSpc>
              <a:buNone/>
            </a:pPr>
            <a:r>
              <a:rPr lang="en-US" sz="1200" dirty="0">
                <a:solidFill>
                  <a:srgbClr val="4C4C4C"/>
                </a:solidFill>
                <a:latin typeface="Noto Serif Medium" pitchFamily="34" charset="0"/>
                <a:ea typeface="Noto Serif Medium" pitchFamily="34" charset="-122"/>
                <a:cs typeface="Noto Serif Medium" pitchFamily="34" charset="-120"/>
              </a:rPr>
              <a:t>Module 4 : Leadership humain</a:t>
            </a:r>
            <a:endParaRPr lang="en-US" sz="1200" dirty="0"/>
          </a:p>
        </p:txBody>
      </p:sp>
      <p:sp>
        <p:nvSpPr>
          <p:cNvPr id="6" name="Text 4"/>
          <p:cNvSpPr/>
          <p:nvPr/>
        </p:nvSpPr>
        <p:spPr>
          <a:xfrm>
            <a:off x="3927991" y="2381726"/>
            <a:ext cx="2032040" cy="740569"/>
          </a:xfrm>
          <a:prstGeom prst="rect">
            <a:avLst/>
          </a:prstGeom>
          <a:noFill/>
          <a:ln/>
        </p:spPr>
        <p:txBody>
          <a:bodyPr wrap="square" lIns="0" tIns="0" rIns="0" bIns="0" rtlCol="0" anchor="t"/>
          <a:lstStyle/>
          <a:p>
            <a:pPr marL="0" indent="0" algn="ctr">
              <a:lnSpc>
                <a:spcPts val="1150"/>
              </a:lnSpc>
              <a:buNone/>
            </a:pPr>
            <a:r>
              <a:rPr lang="en-US" sz="950" dirty="0">
                <a:solidFill>
                  <a:srgbClr val="4C4C4C"/>
                </a:solidFill>
                <a:latin typeface="Noto Serif" pitchFamily="34" charset="0"/>
                <a:ea typeface="Noto Serif" pitchFamily="34" charset="-122"/>
                <a:cs typeface="Noto Serif" pitchFamily="34" charset="-120"/>
              </a:rPr>
              <a:t>Dimension politique et culturelle de la coordination : autorité hiérarchique versus fonctionnelle, gestion des conflits, éthique des fonctionnaires.</a:t>
            </a:r>
            <a:endParaRPr lang="en-US" sz="950" dirty="0"/>
          </a:p>
        </p:txBody>
      </p:sp>
      <p:sp>
        <p:nvSpPr>
          <p:cNvPr id="7" name="Shape 5"/>
          <p:cNvSpPr/>
          <p:nvPr/>
        </p:nvSpPr>
        <p:spPr>
          <a:xfrm>
            <a:off x="6168152" y="3260884"/>
            <a:ext cx="2293977" cy="1224796"/>
          </a:xfrm>
          <a:prstGeom prst="rect">
            <a:avLst/>
          </a:prstGeom>
          <a:solidFill>
            <a:srgbClr val="F2EDE5"/>
          </a:solidFill>
          <a:ln/>
          <a:effectLst>
            <a:outerShdw dist="11430" dir="2700000" algn="bl" rotWithShape="0">
              <a:srgbClr val="E6DED2">
                <a:alpha val="100000"/>
              </a:srgbClr>
            </a:outerShdw>
          </a:effectLst>
        </p:spPr>
      </p:sp>
      <p:sp>
        <p:nvSpPr>
          <p:cNvPr id="8" name="Text 6"/>
          <p:cNvSpPr/>
          <p:nvPr/>
        </p:nvSpPr>
        <p:spPr>
          <a:xfrm>
            <a:off x="6389965" y="3384232"/>
            <a:ext cx="1850350" cy="192881"/>
          </a:xfrm>
          <a:prstGeom prst="rect">
            <a:avLst/>
          </a:prstGeom>
          <a:noFill/>
          <a:ln/>
        </p:spPr>
        <p:txBody>
          <a:bodyPr wrap="none" lIns="0" tIns="0" rIns="0" bIns="0" rtlCol="0" anchor="t"/>
          <a:lstStyle/>
          <a:p>
            <a:pPr marL="0" indent="0" algn="ctr">
              <a:lnSpc>
                <a:spcPts val="1500"/>
              </a:lnSpc>
              <a:buNone/>
            </a:pPr>
            <a:r>
              <a:rPr lang="en-US" sz="1200" dirty="0">
                <a:solidFill>
                  <a:srgbClr val="4C4C4C"/>
                </a:solidFill>
                <a:latin typeface="Noto Serif Medium" pitchFamily="34" charset="0"/>
                <a:ea typeface="Noto Serif Medium" pitchFamily="34" charset="-122"/>
                <a:cs typeface="Noto Serif Medium" pitchFamily="34" charset="-120"/>
              </a:rPr>
              <a:t>Module 5 : Numérisation</a:t>
            </a:r>
            <a:endParaRPr lang="en-US" sz="1200" dirty="0"/>
          </a:p>
        </p:txBody>
      </p:sp>
      <p:sp>
        <p:nvSpPr>
          <p:cNvPr id="9" name="Text 7"/>
          <p:cNvSpPr/>
          <p:nvPr/>
        </p:nvSpPr>
        <p:spPr>
          <a:xfrm>
            <a:off x="6299121" y="3614142"/>
            <a:ext cx="2032040" cy="740569"/>
          </a:xfrm>
          <a:prstGeom prst="rect">
            <a:avLst/>
          </a:prstGeom>
          <a:noFill/>
          <a:ln/>
        </p:spPr>
        <p:txBody>
          <a:bodyPr wrap="square" lIns="0" tIns="0" rIns="0" bIns="0" rtlCol="0" anchor="t"/>
          <a:lstStyle/>
          <a:p>
            <a:pPr marL="0" indent="0" algn="ctr">
              <a:lnSpc>
                <a:spcPts val="1150"/>
              </a:lnSpc>
              <a:buNone/>
            </a:pPr>
            <a:r>
              <a:rPr lang="en-US" sz="950" dirty="0">
                <a:solidFill>
                  <a:srgbClr val="4C4C4C"/>
                </a:solidFill>
                <a:latin typeface="Noto Serif" pitchFamily="34" charset="0"/>
                <a:ea typeface="Noto Serif" pitchFamily="34" charset="-122"/>
                <a:cs typeface="Noto Serif" pitchFamily="34" charset="-120"/>
              </a:rPr>
              <a:t>Interopérabilité des systèmes d'information, partage des données publiques, pilotage par la donnée, État plateforme et gouvernance numérique.</a:t>
            </a:r>
            <a:endParaRPr lang="en-US" sz="950" dirty="0"/>
          </a:p>
        </p:txBody>
      </p:sp>
      <p:sp>
        <p:nvSpPr>
          <p:cNvPr id="10" name="Shape 8"/>
          <p:cNvSpPr/>
          <p:nvPr/>
        </p:nvSpPr>
        <p:spPr>
          <a:xfrm>
            <a:off x="8539282" y="1827967"/>
            <a:ext cx="2293977" cy="1417677"/>
          </a:xfrm>
          <a:prstGeom prst="roundRect">
            <a:avLst>
              <a:gd name="adj" fmla="val 3657"/>
            </a:avLst>
          </a:prstGeom>
          <a:solidFill>
            <a:srgbClr val="F2EDE5"/>
          </a:solidFill>
          <a:ln w="7620">
            <a:solidFill>
              <a:srgbClr val="E6DED2"/>
            </a:solidFill>
            <a:prstDash val="solid"/>
          </a:ln>
          <a:effectLst>
            <a:outerShdw dist="11430" dir="2700000" algn="bl" rotWithShape="0">
              <a:srgbClr val="E6DED2">
                <a:alpha val="100000"/>
              </a:srgbClr>
            </a:outerShdw>
          </a:effectLst>
        </p:spPr>
      </p:sp>
      <p:sp>
        <p:nvSpPr>
          <p:cNvPr id="11" name="Text 9"/>
          <p:cNvSpPr/>
          <p:nvPr/>
        </p:nvSpPr>
        <p:spPr>
          <a:xfrm>
            <a:off x="8670250" y="1958935"/>
            <a:ext cx="2032040" cy="385763"/>
          </a:xfrm>
          <a:prstGeom prst="rect">
            <a:avLst/>
          </a:prstGeom>
          <a:noFill/>
          <a:ln/>
        </p:spPr>
        <p:txBody>
          <a:bodyPr wrap="square" lIns="0" tIns="0" rIns="0" bIns="0" rtlCol="0" anchor="t"/>
          <a:lstStyle/>
          <a:p>
            <a:pPr marL="0" indent="0" algn="ctr">
              <a:lnSpc>
                <a:spcPts val="1500"/>
              </a:lnSpc>
              <a:buNone/>
            </a:pPr>
            <a:r>
              <a:rPr lang="en-US" sz="1200" dirty="0">
                <a:solidFill>
                  <a:srgbClr val="4C4C4C"/>
                </a:solidFill>
                <a:latin typeface="Noto Serif Medium" pitchFamily="34" charset="0"/>
                <a:ea typeface="Noto Serif Medium" pitchFamily="34" charset="-122"/>
                <a:cs typeface="Noto Serif Medium" pitchFamily="34" charset="-120"/>
              </a:rPr>
              <a:t>Module 6 : Application Cameroun</a:t>
            </a:r>
            <a:endParaRPr lang="en-US" sz="1200" dirty="0"/>
          </a:p>
        </p:txBody>
      </p:sp>
      <p:sp>
        <p:nvSpPr>
          <p:cNvPr id="12" name="Text 10"/>
          <p:cNvSpPr/>
          <p:nvPr/>
        </p:nvSpPr>
        <p:spPr>
          <a:xfrm>
            <a:off x="8670250" y="2381726"/>
            <a:ext cx="2032040" cy="740569"/>
          </a:xfrm>
          <a:prstGeom prst="rect">
            <a:avLst/>
          </a:prstGeom>
          <a:noFill/>
          <a:ln/>
        </p:spPr>
        <p:txBody>
          <a:bodyPr wrap="square" lIns="0" tIns="0" rIns="0" bIns="0" rtlCol="0" anchor="t"/>
          <a:lstStyle/>
          <a:p>
            <a:pPr marL="0" indent="0" algn="ctr">
              <a:lnSpc>
                <a:spcPts val="1150"/>
              </a:lnSpc>
              <a:buNone/>
            </a:pPr>
            <a:r>
              <a:rPr lang="en-US" sz="950" dirty="0">
                <a:solidFill>
                  <a:srgbClr val="4C4C4C"/>
                </a:solidFill>
                <a:latin typeface="Noto Serif" pitchFamily="34" charset="0"/>
                <a:ea typeface="Noto Serif" pitchFamily="34" charset="-122"/>
                <a:cs typeface="Noto Serif" pitchFamily="34" charset="-120"/>
              </a:rPr>
              <a:t>Atelier stratégique en groupes restreints : diagnostic, identification des blocages, propositions d'amélioration, note stratégique collective.</a:t>
            </a:r>
            <a:endParaRPr lang="en-US" sz="950" dirty="0"/>
          </a:p>
        </p:txBody>
      </p:sp>
      <p:sp>
        <p:nvSpPr>
          <p:cNvPr id="13" name="Text 11"/>
          <p:cNvSpPr/>
          <p:nvPr/>
        </p:nvSpPr>
        <p:spPr>
          <a:xfrm>
            <a:off x="3797022" y="4562951"/>
            <a:ext cx="2688669" cy="231338"/>
          </a:xfrm>
          <a:prstGeom prst="rect">
            <a:avLst/>
          </a:prstGeom>
          <a:noFill/>
          <a:ln/>
        </p:spPr>
        <p:txBody>
          <a:bodyPr wrap="none" lIns="0" tIns="0" rIns="0" bIns="0" rtlCol="0" anchor="t"/>
          <a:lstStyle/>
          <a:p>
            <a:pPr marL="0" indent="0" algn="l">
              <a:lnSpc>
                <a:spcPts val="1800"/>
              </a:lnSpc>
              <a:buNone/>
            </a:pPr>
            <a:r>
              <a:rPr lang="en-US" sz="1450" dirty="0">
                <a:solidFill>
                  <a:srgbClr val="3A3A3A"/>
                </a:solidFill>
                <a:latin typeface="Noto Serif Medium" pitchFamily="34" charset="0"/>
                <a:ea typeface="Noto Serif Medium" pitchFamily="34" charset="-122"/>
                <a:cs typeface="Noto Serif Medium" pitchFamily="34" charset="-120"/>
              </a:rPr>
              <a:t>Méthodologie d'apprentissage</a:t>
            </a:r>
            <a:endParaRPr lang="en-US" sz="1450" dirty="0"/>
          </a:p>
        </p:txBody>
      </p:sp>
      <p:sp>
        <p:nvSpPr>
          <p:cNvPr id="14" name="Shape 12"/>
          <p:cNvSpPr/>
          <p:nvPr/>
        </p:nvSpPr>
        <p:spPr>
          <a:xfrm>
            <a:off x="3797022" y="4956215"/>
            <a:ext cx="277654" cy="277654"/>
          </a:xfrm>
          <a:prstGeom prst="roundRect">
            <a:avLst>
              <a:gd name="adj" fmla="val 18673"/>
            </a:avLst>
          </a:prstGeom>
          <a:solidFill>
            <a:srgbClr val="E6DED2">
              <a:alpha val="50000"/>
            </a:srgbClr>
          </a:solidFill>
          <a:ln w="7620">
            <a:solidFill>
              <a:srgbClr val="CCC4B8"/>
            </a:solidFill>
            <a:prstDash val="solid"/>
          </a:ln>
          <a:effectLst>
            <a:outerShdw dist="11430" dir="2700000" algn="bl" rotWithShape="0">
              <a:srgbClr val="CCC4B8">
                <a:alpha val="100000"/>
              </a:srgbClr>
            </a:outerShdw>
          </a:effectLst>
        </p:spPr>
      </p:sp>
      <p:sp>
        <p:nvSpPr>
          <p:cNvPr id="15" name="Text 13"/>
          <p:cNvSpPr/>
          <p:nvPr/>
        </p:nvSpPr>
        <p:spPr>
          <a:xfrm>
            <a:off x="4136350" y="4998601"/>
            <a:ext cx="1825704" cy="192881"/>
          </a:xfrm>
          <a:prstGeom prst="rect">
            <a:avLst/>
          </a:prstGeom>
          <a:noFill/>
          <a:ln/>
        </p:spPr>
        <p:txBody>
          <a:bodyPr wrap="none" lIns="0" tIns="0" rIns="0" bIns="0" rtlCol="0" anchor="t"/>
          <a:lstStyle/>
          <a:p>
            <a:pPr marL="0" indent="0" algn="l">
              <a:lnSpc>
                <a:spcPts val="1500"/>
              </a:lnSpc>
              <a:buNone/>
            </a:pPr>
            <a:r>
              <a:rPr lang="en-US" sz="1200" dirty="0">
                <a:solidFill>
                  <a:srgbClr val="4C4C4C"/>
                </a:solidFill>
                <a:latin typeface="Noto Serif Medium" pitchFamily="34" charset="0"/>
                <a:ea typeface="Noto Serif Medium" pitchFamily="34" charset="-122"/>
                <a:cs typeface="Noto Serif Medium" pitchFamily="34" charset="-120"/>
              </a:rPr>
              <a:t>Conférences magistrales</a:t>
            </a:r>
            <a:endParaRPr lang="en-US" sz="1200" dirty="0"/>
          </a:p>
        </p:txBody>
      </p:sp>
      <p:sp>
        <p:nvSpPr>
          <p:cNvPr id="16" name="Text 14"/>
          <p:cNvSpPr/>
          <p:nvPr/>
        </p:nvSpPr>
        <p:spPr>
          <a:xfrm>
            <a:off x="4136350" y="5253157"/>
            <a:ext cx="3028236" cy="296228"/>
          </a:xfrm>
          <a:prstGeom prst="rect">
            <a:avLst/>
          </a:prstGeom>
          <a:noFill/>
          <a:ln/>
        </p:spPr>
        <p:txBody>
          <a:bodyPr wrap="square" lIns="0" tIns="0" rIns="0" bIns="0" rtlCol="0" anchor="t"/>
          <a:lstStyle/>
          <a:p>
            <a:pPr marL="0" indent="0" algn="l">
              <a:lnSpc>
                <a:spcPts val="1150"/>
              </a:lnSpc>
              <a:buNone/>
            </a:pPr>
            <a:r>
              <a:rPr lang="en-US" sz="950" dirty="0">
                <a:solidFill>
                  <a:srgbClr val="4C4C4C"/>
                </a:solidFill>
                <a:latin typeface="Noto Serif" pitchFamily="34" charset="0"/>
                <a:ea typeface="Noto Serif" pitchFamily="34" charset="-122"/>
                <a:cs typeface="Noto Serif" pitchFamily="34" charset="-120"/>
              </a:rPr>
              <a:t>Apports théoriques de chercheurs et praticiens européens et africains</a:t>
            </a:r>
            <a:endParaRPr lang="en-US" sz="950" dirty="0"/>
          </a:p>
        </p:txBody>
      </p:sp>
      <p:sp>
        <p:nvSpPr>
          <p:cNvPr id="17" name="Shape 15"/>
          <p:cNvSpPr/>
          <p:nvPr/>
        </p:nvSpPr>
        <p:spPr>
          <a:xfrm>
            <a:off x="3797022" y="5672733"/>
            <a:ext cx="277654" cy="277654"/>
          </a:xfrm>
          <a:prstGeom prst="roundRect">
            <a:avLst>
              <a:gd name="adj" fmla="val 18673"/>
            </a:avLst>
          </a:prstGeom>
          <a:solidFill>
            <a:srgbClr val="E6DED2">
              <a:alpha val="50000"/>
            </a:srgbClr>
          </a:solidFill>
          <a:ln w="7620">
            <a:solidFill>
              <a:srgbClr val="CCC4B8"/>
            </a:solidFill>
            <a:prstDash val="solid"/>
          </a:ln>
          <a:effectLst>
            <a:outerShdw dist="11430" dir="2700000" algn="bl" rotWithShape="0">
              <a:srgbClr val="CCC4B8">
                <a:alpha val="100000"/>
              </a:srgbClr>
            </a:outerShdw>
          </a:effectLst>
        </p:spPr>
      </p:sp>
      <p:sp>
        <p:nvSpPr>
          <p:cNvPr id="18" name="Text 16"/>
          <p:cNvSpPr/>
          <p:nvPr/>
        </p:nvSpPr>
        <p:spPr>
          <a:xfrm>
            <a:off x="4136350" y="5715119"/>
            <a:ext cx="2055257" cy="192881"/>
          </a:xfrm>
          <a:prstGeom prst="rect">
            <a:avLst/>
          </a:prstGeom>
          <a:noFill/>
          <a:ln/>
        </p:spPr>
        <p:txBody>
          <a:bodyPr wrap="none" lIns="0" tIns="0" rIns="0" bIns="0" rtlCol="0" anchor="t"/>
          <a:lstStyle/>
          <a:p>
            <a:pPr marL="0" indent="0" algn="l">
              <a:lnSpc>
                <a:spcPts val="1500"/>
              </a:lnSpc>
              <a:buNone/>
            </a:pPr>
            <a:r>
              <a:rPr lang="en-US" sz="1200" dirty="0">
                <a:solidFill>
                  <a:srgbClr val="4C4C4C"/>
                </a:solidFill>
                <a:latin typeface="Noto Serif Medium" pitchFamily="34" charset="0"/>
                <a:ea typeface="Noto Serif Medium" pitchFamily="34" charset="-122"/>
                <a:cs typeface="Noto Serif Medium" pitchFamily="34" charset="-120"/>
              </a:rPr>
              <a:t>Études de cas comparatives</a:t>
            </a:r>
            <a:endParaRPr lang="en-US" sz="1200" dirty="0"/>
          </a:p>
        </p:txBody>
      </p:sp>
      <p:sp>
        <p:nvSpPr>
          <p:cNvPr id="19" name="Text 17"/>
          <p:cNvSpPr/>
          <p:nvPr/>
        </p:nvSpPr>
        <p:spPr>
          <a:xfrm>
            <a:off x="4136350" y="5969675"/>
            <a:ext cx="3028236" cy="296228"/>
          </a:xfrm>
          <a:prstGeom prst="rect">
            <a:avLst/>
          </a:prstGeom>
          <a:noFill/>
          <a:ln/>
        </p:spPr>
        <p:txBody>
          <a:bodyPr wrap="square" lIns="0" tIns="0" rIns="0" bIns="0" rtlCol="0" anchor="t"/>
          <a:lstStyle/>
          <a:p>
            <a:pPr marL="0" indent="0" algn="l">
              <a:lnSpc>
                <a:spcPts val="1150"/>
              </a:lnSpc>
              <a:buNone/>
            </a:pPr>
            <a:r>
              <a:rPr lang="en-US" sz="950" dirty="0">
                <a:solidFill>
                  <a:srgbClr val="4C4C4C"/>
                </a:solidFill>
                <a:latin typeface="Noto Serif" pitchFamily="34" charset="0"/>
                <a:ea typeface="Noto Serif" pitchFamily="34" charset="-122"/>
                <a:cs typeface="Noto Serif" pitchFamily="34" charset="-120"/>
              </a:rPr>
              <a:t>Bonnes pratiques internationales et évaluations de programmes</a:t>
            </a:r>
            <a:endParaRPr lang="en-US" sz="950" dirty="0"/>
          </a:p>
        </p:txBody>
      </p:sp>
      <p:sp>
        <p:nvSpPr>
          <p:cNvPr id="20" name="Shape 18"/>
          <p:cNvSpPr/>
          <p:nvPr/>
        </p:nvSpPr>
        <p:spPr>
          <a:xfrm>
            <a:off x="7473196" y="4956215"/>
            <a:ext cx="277654" cy="277654"/>
          </a:xfrm>
          <a:prstGeom prst="roundRect">
            <a:avLst>
              <a:gd name="adj" fmla="val 18673"/>
            </a:avLst>
          </a:prstGeom>
          <a:solidFill>
            <a:srgbClr val="E6DED2">
              <a:alpha val="50000"/>
            </a:srgbClr>
          </a:solidFill>
          <a:ln w="7620">
            <a:solidFill>
              <a:srgbClr val="CCC4B8"/>
            </a:solidFill>
            <a:prstDash val="solid"/>
          </a:ln>
          <a:effectLst>
            <a:outerShdw dist="11430" dir="2700000" algn="bl" rotWithShape="0">
              <a:srgbClr val="CCC4B8">
                <a:alpha val="100000"/>
              </a:srgbClr>
            </a:outerShdw>
          </a:effectLst>
        </p:spPr>
      </p:sp>
      <p:sp>
        <p:nvSpPr>
          <p:cNvPr id="21" name="Text 19"/>
          <p:cNvSpPr/>
          <p:nvPr/>
        </p:nvSpPr>
        <p:spPr>
          <a:xfrm>
            <a:off x="7812524" y="4998601"/>
            <a:ext cx="1543050" cy="192881"/>
          </a:xfrm>
          <a:prstGeom prst="rect">
            <a:avLst/>
          </a:prstGeom>
          <a:noFill/>
          <a:ln/>
        </p:spPr>
        <p:txBody>
          <a:bodyPr wrap="none" lIns="0" tIns="0" rIns="0" bIns="0" rtlCol="0" anchor="t"/>
          <a:lstStyle/>
          <a:p>
            <a:pPr marL="0" indent="0" algn="l">
              <a:lnSpc>
                <a:spcPts val="1500"/>
              </a:lnSpc>
              <a:buNone/>
            </a:pPr>
            <a:r>
              <a:rPr lang="en-US" sz="1200" dirty="0">
                <a:solidFill>
                  <a:srgbClr val="4C4C4C"/>
                </a:solidFill>
                <a:latin typeface="Noto Serif Medium" pitchFamily="34" charset="0"/>
                <a:ea typeface="Noto Serif Medium" pitchFamily="34" charset="-122"/>
                <a:cs typeface="Noto Serif Medium" pitchFamily="34" charset="-120"/>
              </a:rPr>
              <a:t>Discussions dirigées</a:t>
            </a:r>
            <a:endParaRPr lang="en-US" sz="1200" dirty="0"/>
          </a:p>
        </p:txBody>
      </p:sp>
      <p:sp>
        <p:nvSpPr>
          <p:cNvPr id="22" name="Text 20"/>
          <p:cNvSpPr/>
          <p:nvPr/>
        </p:nvSpPr>
        <p:spPr>
          <a:xfrm>
            <a:off x="7812524" y="5253157"/>
            <a:ext cx="3028236" cy="296228"/>
          </a:xfrm>
          <a:prstGeom prst="rect">
            <a:avLst/>
          </a:prstGeom>
          <a:noFill/>
          <a:ln/>
        </p:spPr>
        <p:txBody>
          <a:bodyPr wrap="square" lIns="0" tIns="0" rIns="0" bIns="0" rtlCol="0" anchor="t"/>
          <a:lstStyle/>
          <a:p>
            <a:pPr marL="0" indent="0" algn="l">
              <a:lnSpc>
                <a:spcPts val="1150"/>
              </a:lnSpc>
              <a:buNone/>
            </a:pPr>
            <a:r>
              <a:rPr lang="en-US" sz="950" dirty="0">
                <a:solidFill>
                  <a:srgbClr val="4C4C4C"/>
                </a:solidFill>
                <a:latin typeface="Noto Serif" pitchFamily="34" charset="0"/>
                <a:ea typeface="Noto Serif" pitchFamily="34" charset="-122"/>
                <a:cs typeface="Noto Serif" pitchFamily="34" charset="-120"/>
              </a:rPr>
              <a:t>Échanges structurés sur les défis spécifiques du Cameroun</a:t>
            </a:r>
            <a:endParaRPr lang="en-US" sz="950" dirty="0"/>
          </a:p>
        </p:txBody>
      </p:sp>
      <p:sp>
        <p:nvSpPr>
          <p:cNvPr id="23" name="Shape 21"/>
          <p:cNvSpPr/>
          <p:nvPr/>
        </p:nvSpPr>
        <p:spPr>
          <a:xfrm>
            <a:off x="7473196" y="5672733"/>
            <a:ext cx="277654" cy="277654"/>
          </a:xfrm>
          <a:prstGeom prst="roundRect">
            <a:avLst>
              <a:gd name="adj" fmla="val 18673"/>
            </a:avLst>
          </a:prstGeom>
          <a:solidFill>
            <a:srgbClr val="E6DED2">
              <a:alpha val="50000"/>
            </a:srgbClr>
          </a:solidFill>
          <a:ln w="7620">
            <a:solidFill>
              <a:srgbClr val="CCC4B8"/>
            </a:solidFill>
            <a:prstDash val="solid"/>
          </a:ln>
          <a:effectLst>
            <a:outerShdw dist="11430" dir="2700000" algn="bl" rotWithShape="0">
              <a:srgbClr val="CCC4B8">
                <a:alpha val="100000"/>
              </a:srgbClr>
            </a:outerShdw>
          </a:effectLst>
        </p:spPr>
      </p:sp>
      <p:sp>
        <p:nvSpPr>
          <p:cNvPr id="24" name="Text 22"/>
          <p:cNvSpPr/>
          <p:nvPr/>
        </p:nvSpPr>
        <p:spPr>
          <a:xfrm>
            <a:off x="7812524" y="5715119"/>
            <a:ext cx="1543050" cy="192881"/>
          </a:xfrm>
          <a:prstGeom prst="rect">
            <a:avLst/>
          </a:prstGeom>
          <a:noFill/>
          <a:ln/>
        </p:spPr>
        <p:txBody>
          <a:bodyPr wrap="none" lIns="0" tIns="0" rIns="0" bIns="0" rtlCol="0" anchor="t"/>
          <a:lstStyle/>
          <a:p>
            <a:pPr marL="0" indent="0" algn="l">
              <a:lnSpc>
                <a:spcPts val="1500"/>
              </a:lnSpc>
              <a:buNone/>
            </a:pPr>
            <a:r>
              <a:rPr lang="en-US" sz="1200" dirty="0">
                <a:solidFill>
                  <a:srgbClr val="4C4C4C"/>
                </a:solidFill>
                <a:latin typeface="Noto Serif Medium" pitchFamily="34" charset="0"/>
                <a:ea typeface="Noto Serif Medium" pitchFamily="34" charset="-122"/>
                <a:cs typeface="Noto Serif Medium" pitchFamily="34" charset="-120"/>
              </a:rPr>
              <a:t>Ateliers de travail</a:t>
            </a:r>
            <a:endParaRPr lang="en-US" sz="1200" dirty="0"/>
          </a:p>
        </p:txBody>
      </p:sp>
      <p:sp>
        <p:nvSpPr>
          <p:cNvPr id="25" name="Text 23"/>
          <p:cNvSpPr/>
          <p:nvPr/>
        </p:nvSpPr>
        <p:spPr>
          <a:xfrm>
            <a:off x="7812524" y="5969675"/>
            <a:ext cx="3028236" cy="148114"/>
          </a:xfrm>
          <a:prstGeom prst="rect">
            <a:avLst/>
          </a:prstGeom>
          <a:noFill/>
          <a:ln/>
        </p:spPr>
        <p:txBody>
          <a:bodyPr wrap="none" lIns="0" tIns="0" rIns="0" bIns="0" rtlCol="0" anchor="t"/>
          <a:lstStyle/>
          <a:p>
            <a:pPr marL="0" indent="0" algn="l">
              <a:lnSpc>
                <a:spcPts val="1150"/>
              </a:lnSpc>
              <a:buNone/>
            </a:pPr>
            <a:r>
              <a:rPr lang="en-US" sz="950" dirty="0">
                <a:solidFill>
                  <a:srgbClr val="4C4C4C"/>
                </a:solidFill>
                <a:latin typeface="Noto Serif" pitchFamily="34" charset="0"/>
                <a:ea typeface="Noto Serif" pitchFamily="34" charset="-122"/>
                <a:cs typeface="Noto Serif" pitchFamily="34" charset="-120"/>
              </a:rPr>
              <a:t>Élaboration collective de solutions institutionnelles</a:t>
            </a:r>
            <a:endParaRPr lang="en-US" sz="950" dirty="0"/>
          </a:p>
        </p:txBody>
      </p:sp>
      <p:sp>
        <p:nvSpPr>
          <p:cNvPr id="26" name="Shape 24"/>
          <p:cNvSpPr/>
          <p:nvPr/>
        </p:nvSpPr>
        <p:spPr>
          <a:xfrm>
            <a:off x="3797022" y="6404729"/>
            <a:ext cx="7036237" cy="505897"/>
          </a:xfrm>
          <a:prstGeom prst="roundRect">
            <a:avLst>
              <a:gd name="adj" fmla="val 10248"/>
            </a:avLst>
          </a:prstGeom>
          <a:solidFill>
            <a:srgbClr val="DDDAD4"/>
          </a:solidFill>
          <a:ln/>
        </p:spPr>
      </p:sp>
      <p:pic>
        <p:nvPicPr>
          <p:cNvPr id="27" name="Image 0" descr="preencoded.png"/>
          <p:cNvPicPr>
            <a:picLocks noChangeAspect="1"/>
          </p:cNvPicPr>
          <p:nvPr/>
        </p:nvPicPr>
        <p:blipFill>
          <a:blip r:embed="rId3"/>
          <a:stretch>
            <a:fillRect/>
          </a:stretch>
        </p:blipFill>
        <p:spPr>
          <a:xfrm>
            <a:off x="3920371" y="6565225"/>
            <a:ext cx="154305" cy="123349"/>
          </a:xfrm>
          <a:prstGeom prst="rect">
            <a:avLst/>
          </a:prstGeom>
        </p:spPr>
      </p:pic>
      <p:sp>
        <p:nvSpPr>
          <p:cNvPr id="28" name="Text 25"/>
          <p:cNvSpPr/>
          <p:nvPr/>
        </p:nvSpPr>
        <p:spPr>
          <a:xfrm>
            <a:off x="4198025" y="6497241"/>
            <a:ext cx="6511885" cy="296228"/>
          </a:xfrm>
          <a:prstGeom prst="rect">
            <a:avLst/>
          </a:prstGeom>
          <a:noFill/>
          <a:ln/>
        </p:spPr>
        <p:txBody>
          <a:bodyPr wrap="square" lIns="0" tIns="0" rIns="0" bIns="0" rtlCol="0" anchor="t"/>
          <a:lstStyle/>
          <a:p>
            <a:pPr marL="0" indent="0" algn="l">
              <a:lnSpc>
                <a:spcPts val="1150"/>
              </a:lnSpc>
              <a:buNone/>
            </a:pPr>
            <a:r>
              <a:rPr lang="en-US" sz="950" dirty="0">
                <a:solidFill>
                  <a:srgbClr val="000000"/>
                </a:solidFill>
                <a:latin typeface="Noto Serif" pitchFamily="34" charset="0"/>
                <a:ea typeface="Noto Serif" pitchFamily="34" charset="-122"/>
                <a:cs typeface="Noto Serif" pitchFamily="34" charset="-120"/>
              </a:rPr>
              <a:t>La démarche privilégiera la réflexion stratégique et la transposition concrète plutôt que l'abstraction académique, avec un accent sur les expériences comparatives européennes et africaines.</a:t>
            </a:r>
            <a:endParaRPr lang="en-US" sz="950" dirty="0"/>
          </a:p>
        </p:txBody>
      </p:sp>
      <p:pic>
        <p:nvPicPr>
          <p:cNvPr id="29" name="Image 28">
            <a:extLst>
              <a:ext uri="{FF2B5EF4-FFF2-40B4-BE49-F238E27FC236}">
                <a16:creationId xmlns:a16="http://schemas.microsoft.com/office/drawing/2014/main" id="{FBF7BF27-8986-4E80-9BA3-36A6CB192070}"/>
              </a:ext>
            </a:extLst>
          </p:cNvPr>
          <p:cNvPicPr>
            <a:picLocks noChangeAspect="1"/>
          </p:cNvPicPr>
          <p:nvPr/>
        </p:nvPicPr>
        <p:blipFill>
          <a:blip r:embed="rId4"/>
          <a:stretch>
            <a:fillRect/>
          </a:stretch>
        </p:blipFill>
        <p:spPr>
          <a:xfrm>
            <a:off x="12893040" y="7376160"/>
            <a:ext cx="1737360" cy="826848"/>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797022" y="881301"/>
            <a:ext cx="5140523" cy="385763"/>
          </a:xfrm>
          <a:prstGeom prst="rect">
            <a:avLst/>
          </a:prstGeom>
          <a:noFill/>
          <a:ln/>
        </p:spPr>
        <p:txBody>
          <a:bodyPr wrap="none" lIns="0" tIns="0" rIns="0" bIns="0" rtlCol="0" anchor="t"/>
          <a:lstStyle/>
          <a:p>
            <a:pPr marL="0" indent="0" algn="l">
              <a:lnSpc>
                <a:spcPts val="3000"/>
              </a:lnSpc>
              <a:buNone/>
            </a:pPr>
            <a:r>
              <a:rPr lang="en-US" sz="2400" dirty="0">
                <a:solidFill>
                  <a:srgbClr val="3A3A3A"/>
                </a:solidFill>
                <a:latin typeface="Noto Serif Medium" pitchFamily="34" charset="0"/>
                <a:ea typeface="Noto Serif Medium" pitchFamily="34" charset="-122"/>
                <a:cs typeface="Noto Serif Medium" pitchFamily="34" charset="-120"/>
              </a:rPr>
              <a:t>Résultats attendus de la formation</a:t>
            </a:r>
            <a:endParaRPr lang="en-US" sz="2400" dirty="0"/>
          </a:p>
        </p:txBody>
      </p:sp>
      <p:sp>
        <p:nvSpPr>
          <p:cNvPr id="3" name="Text 1"/>
          <p:cNvSpPr/>
          <p:nvPr/>
        </p:nvSpPr>
        <p:spPr>
          <a:xfrm>
            <a:off x="3797022" y="1291709"/>
            <a:ext cx="2403038" cy="231338"/>
          </a:xfrm>
          <a:prstGeom prst="rect">
            <a:avLst/>
          </a:prstGeom>
          <a:noFill/>
          <a:ln/>
        </p:spPr>
        <p:txBody>
          <a:bodyPr wrap="none" lIns="0" tIns="0" rIns="0" bIns="0" rtlCol="0" anchor="t"/>
          <a:lstStyle/>
          <a:p>
            <a:pPr marL="0" indent="0" algn="l">
              <a:lnSpc>
                <a:spcPts val="1800"/>
              </a:lnSpc>
              <a:buNone/>
            </a:pPr>
            <a:r>
              <a:rPr lang="en-US" sz="1450" dirty="0">
                <a:solidFill>
                  <a:srgbClr val="3A3A3A"/>
                </a:solidFill>
                <a:latin typeface="Noto Serif Medium" pitchFamily="34" charset="0"/>
                <a:ea typeface="Noto Serif Medium" pitchFamily="34" charset="-122"/>
                <a:cs typeface="Noto Serif Medium" pitchFamily="34" charset="-120"/>
              </a:rPr>
              <a:t>Compétences individuelles</a:t>
            </a:r>
            <a:endParaRPr lang="en-US" sz="1450" dirty="0"/>
          </a:p>
        </p:txBody>
      </p:sp>
      <p:pic>
        <p:nvPicPr>
          <p:cNvPr id="4" name="Image 0" descr="preencoded.png"/>
          <p:cNvPicPr>
            <a:picLocks noChangeAspect="1"/>
          </p:cNvPicPr>
          <p:nvPr/>
        </p:nvPicPr>
        <p:blipFill>
          <a:blip r:embed="rId3"/>
          <a:stretch>
            <a:fillRect/>
          </a:stretch>
        </p:blipFill>
        <p:spPr>
          <a:xfrm>
            <a:off x="3797022" y="1615559"/>
            <a:ext cx="2345412" cy="493752"/>
          </a:xfrm>
          <a:prstGeom prst="rect">
            <a:avLst/>
          </a:prstGeom>
        </p:spPr>
      </p:pic>
      <p:sp>
        <p:nvSpPr>
          <p:cNvPr id="5" name="Text 2"/>
          <p:cNvSpPr/>
          <p:nvPr/>
        </p:nvSpPr>
        <p:spPr>
          <a:xfrm>
            <a:off x="3920371" y="2170986"/>
            <a:ext cx="2098715" cy="296228"/>
          </a:xfrm>
          <a:prstGeom prst="rect">
            <a:avLst/>
          </a:prstGeom>
          <a:noFill/>
          <a:ln/>
        </p:spPr>
        <p:txBody>
          <a:bodyPr wrap="square" lIns="0" tIns="0" rIns="0" bIns="0" rtlCol="0" anchor="t"/>
          <a:lstStyle/>
          <a:p>
            <a:pPr marL="0" indent="0" algn="l">
              <a:lnSpc>
                <a:spcPts val="1150"/>
              </a:lnSpc>
              <a:buNone/>
            </a:pPr>
            <a:r>
              <a:rPr lang="en-US" sz="950" dirty="0">
                <a:solidFill>
                  <a:srgbClr val="4C4C4C"/>
                </a:solidFill>
                <a:latin typeface="Noto Serif" pitchFamily="34" charset="0"/>
                <a:ea typeface="Noto Serif" pitchFamily="34" charset="-122"/>
                <a:cs typeface="Noto Serif" pitchFamily="34" charset="-120"/>
              </a:rPr>
              <a:t>Appréhender les enjeux systémiques</a:t>
            </a:r>
            <a:endParaRPr lang="en-US" sz="950" dirty="0"/>
          </a:p>
        </p:txBody>
      </p:sp>
      <p:pic>
        <p:nvPicPr>
          <p:cNvPr id="6" name="Image 1" descr="preencoded.png"/>
          <p:cNvPicPr>
            <a:picLocks noChangeAspect="1"/>
          </p:cNvPicPr>
          <p:nvPr/>
        </p:nvPicPr>
        <p:blipFill>
          <a:blip r:embed="rId4"/>
          <a:stretch>
            <a:fillRect/>
          </a:stretch>
        </p:blipFill>
        <p:spPr>
          <a:xfrm>
            <a:off x="6142434" y="1615559"/>
            <a:ext cx="2345412" cy="493752"/>
          </a:xfrm>
          <a:prstGeom prst="rect">
            <a:avLst/>
          </a:prstGeom>
        </p:spPr>
      </p:pic>
      <p:sp>
        <p:nvSpPr>
          <p:cNvPr id="7" name="Text 3"/>
          <p:cNvSpPr/>
          <p:nvPr/>
        </p:nvSpPr>
        <p:spPr>
          <a:xfrm>
            <a:off x="6265783" y="2170986"/>
            <a:ext cx="2098715" cy="148114"/>
          </a:xfrm>
          <a:prstGeom prst="rect">
            <a:avLst/>
          </a:prstGeom>
          <a:noFill/>
          <a:ln/>
        </p:spPr>
        <p:txBody>
          <a:bodyPr wrap="none" lIns="0" tIns="0" rIns="0" bIns="0" rtlCol="0" anchor="t"/>
          <a:lstStyle/>
          <a:p>
            <a:pPr marL="0" indent="0" algn="l">
              <a:lnSpc>
                <a:spcPts val="1150"/>
              </a:lnSpc>
              <a:buNone/>
            </a:pPr>
            <a:r>
              <a:rPr lang="en-US" sz="950" dirty="0">
                <a:solidFill>
                  <a:srgbClr val="4C4C4C"/>
                </a:solidFill>
                <a:latin typeface="Noto Serif" pitchFamily="34" charset="0"/>
                <a:ea typeface="Noto Serif" pitchFamily="34" charset="-122"/>
                <a:cs typeface="Noto Serif" pitchFamily="34" charset="-120"/>
              </a:rPr>
              <a:t>Identifier les dysfonctionnements</a:t>
            </a:r>
            <a:endParaRPr lang="en-US" sz="950" dirty="0"/>
          </a:p>
        </p:txBody>
      </p:sp>
      <p:pic>
        <p:nvPicPr>
          <p:cNvPr id="8" name="Image 2" descr="preencoded.png"/>
          <p:cNvPicPr>
            <a:picLocks noChangeAspect="1"/>
          </p:cNvPicPr>
          <p:nvPr/>
        </p:nvPicPr>
        <p:blipFill>
          <a:blip r:embed="rId5"/>
          <a:stretch>
            <a:fillRect/>
          </a:stretch>
        </p:blipFill>
        <p:spPr>
          <a:xfrm>
            <a:off x="8487847" y="1615559"/>
            <a:ext cx="2345412" cy="493752"/>
          </a:xfrm>
          <a:prstGeom prst="rect">
            <a:avLst/>
          </a:prstGeom>
        </p:spPr>
      </p:pic>
      <p:sp>
        <p:nvSpPr>
          <p:cNvPr id="9" name="Text 4"/>
          <p:cNvSpPr/>
          <p:nvPr/>
        </p:nvSpPr>
        <p:spPr>
          <a:xfrm>
            <a:off x="8611195" y="2170986"/>
            <a:ext cx="2098715" cy="148114"/>
          </a:xfrm>
          <a:prstGeom prst="rect">
            <a:avLst/>
          </a:prstGeom>
          <a:noFill/>
          <a:ln/>
        </p:spPr>
        <p:txBody>
          <a:bodyPr wrap="none" lIns="0" tIns="0" rIns="0" bIns="0" rtlCol="0" anchor="t"/>
          <a:lstStyle/>
          <a:p>
            <a:pPr marL="0" indent="0" algn="l">
              <a:lnSpc>
                <a:spcPts val="1150"/>
              </a:lnSpc>
              <a:buNone/>
            </a:pPr>
            <a:r>
              <a:rPr lang="en-US" sz="950" dirty="0">
                <a:solidFill>
                  <a:srgbClr val="4C4C4C"/>
                </a:solidFill>
                <a:latin typeface="Noto Serif" pitchFamily="34" charset="0"/>
                <a:ea typeface="Noto Serif" pitchFamily="34" charset="-122"/>
                <a:cs typeface="Noto Serif" pitchFamily="34" charset="-120"/>
              </a:rPr>
              <a:t>Proposer des améliorations</a:t>
            </a:r>
            <a:endParaRPr lang="en-US" sz="950" dirty="0"/>
          </a:p>
        </p:txBody>
      </p:sp>
      <p:sp>
        <p:nvSpPr>
          <p:cNvPr id="10" name="Text 5"/>
          <p:cNvSpPr/>
          <p:nvPr/>
        </p:nvSpPr>
        <p:spPr>
          <a:xfrm>
            <a:off x="3797022" y="2659975"/>
            <a:ext cx="7036237" cy="592455"/>
          </a:xfrm>
          <a:prstGeom prst="rect">
            <a:avLst/>
          </a:prstGeom>
          <a:noFill/>
          <a:ln/>
        </p:spPr>
        <p:txBody>
          <a:bodyPr wrap="square" lIns="0" tIns="0" rIns="0" bIns="0" rtlCol="0" anchor="t"/>
          <a:lstStyle/>
          <a:p>
            <a:pPr marL="0" indent="0" algn="l">
              <a:lnSpc>
                <a:spcPts val="1150"/>
              </a:lnSpc>
              <a:buNone/>
            </a:pPr>
            <a:r>
              <a:rPr lang="en-US" sz="950" b="1" dirty="0">
                <a:solidFill>
                  <a:srgbClr val="4C4C4C"/>
                </a:solidFill>
                <a:latin typeface="Noto Serif" pitchFamily="34" charset="0"/>
                <a:ea typeface="Noto Serif" pitchFamily="34" charset="-122"/>
                <a:cs typeface="Noto Serif" pitchFamily="34" charset="-120"/>
              </a:rPr>
              <a:t>Résultats individuels :</a:t>
            </a:r>
            <a:r>
              <a:rPr lang="en-US" sz="950" dirty="0">
                <a:solidFill>
                  <a:srgbClr val="4C4C4C"/>
                </a:solidFill>
                <a:latin typeface="Noto Serif" pitchFamily="34" charset="0"/>
                <a:ea typeface="Noto Serif" pitchFamily="34" charset="-122"/>
                <a:cs typeface="Noto Serif" pitchFamily="34" charset="-120"/>
              </a:rPr>
              <a:t> À l'issue de la formation, les participants devront être capables d'appréhender les enjeux systémiques de la coordination gouvernementale, d'identifier et analyser les dysfonctionnements structurels, de proposer des améliorations institutionnelles réalistes, et de promouvoir une culture de coordination au sein de leurs institutions respectives.</a:t>
            </a:r>
            <a:endParaRPr lang="en-US" sz="950" dirty="0"/>
          </a:p>
        </p:txBody>
      </p:sp>
      <p:sp>
        <p:nvSpPr>
          <p:cNvPr id="11" name="Shape 6"/>
          <p:cNvSpPr/>
          <p:nvPr/>
        </p:nvSpPr>
        <p:spPr>
          <a:xfrm>
            <a:off x="3797022" y="3383542"/>
            <a:ext cx="7036237" cy="22979"/>
          </a:xfrm>
          <a:prstGeom prst="rect">
            <a:avLst/>
          </a:prstGeom>
          <a:solidFill>
            <a:srgbClr val="4C4C4C">
              <a:alpha val="50000"/>
            </a:srgbClr>
          </a:solidFill>
          <a:ln/>
        </p:spPr>
      </p:sp>
      <p:sp>
        <p:nvSpPr>
          <p:cNvPr id="12" name="Text 7"/>
          <p:cNvSpPr/>
          <p:nvPr/>
        </p:nvSpPr>
        <p:spPr>
          <a:xfrm>
            <a:off x="3797022" y="3499009"/>
            <a:ext cx="2093952" cy="231338"/>
          </a:xfrm>
          <a:prstGeom prst="rect">
            <a:avLst/>
          </a:prstGeom>
          <a:noFill/>
          <a:ln/>
        </p:spPr>
        <p:txBody>
          <a:bodyPr wrap="none" lIns="0" tIns="0" rIns="0" bIns="0" rtlCol="0" anchor="t"/>
          <a:lstStyle/>
          <a:p>
            <a:pPr marL="0" indent="0" algn="l">
              <a:lnSpc>
                <a:spcPts val="1800"/>
              </a:lnSpc>
              <a:buNone/>
            </a:pPr>
            <a:r>
              <a:rPr lang="en-US" sz="1450" dirty="0">
                <a:solidFill>
                  <a:srgbClr val="3A3A3A"/>
                </a:solidFill>
                <a:latin typeface="Noto Serif Medium" pitchFamily="34" charset="0"/>
                <a:ea typeface="Noto Serif Medium" pitchFamily="34" charset="-122"/>
                <a:cs typeface="Noto Serif Medium" pitchFamily="34" charset="-120"/>
              </a:rPr>
              <a:t>Impact organisationnel</a:t>
            </a:r>
            <a:endParaRPr lang="en-US" sz="1450" dirty="0"/>
          </a:p>
        </p:txBody>
      </p:sp>
      <p:sp>
        <p:nvSpPr>
          <p:cNvPr id="13" name="Text 8"/>
          <p:cNvSpPr/>
          <p:nvPr/>
        </p:nvSpPr>
        <p:spPr>
          <a:xfrm>
            <a:off x="3797022" y="3884533"/>
            <a:ext cx="2293977" cy="407313"/>
          </a:xfrm>
          <a:prstGeom prst="rect">
            <a:avLst/>
          </a:prstGeom>
          <a:noFill/>
          <a:ln/>
        </p:spPr>
        <p:txBody>
          <a:bodyPr wrap="none" lIns="0" tIns="0" rIns="0" bIns="0" rtlCol="0" anchor="t"/>
          <a:lstStyle/>
          <a:p>
            <a:pPr marL="0" indent="0" algn="ctr">
              <a:lnSpc>
                <a:spcPts val="3200"/>
              </a:lnSpc>
              <a:buNone/>
            </a:pPr>
            <a:r>
              <a:rPr lang="en-US" sz="3200" dirty="0">
                <a:solidFill>
                  <a:srgbClr val="4C4C4C"/>
                </a:solidFill>
                <a:latin typeface="Noto Serif Medium" pitchFamily="34" charset="0"/>
                <a:ea typeface="Noto Serif Medium" pitchFamily="34" charset="-122"/>
                <a:cs typeface="Noto Serif Medium" pitchFamily="34" charset="-120"/>
              </a:rPr>
              <a:t>100</a:t>
            </a:r>
            <a:endParaRPr lang="en-US" sz="3200" dirty="0"/>
          </a:p>
        </p:txBody>
      </p:sp>
      <p:sp>
        <p:nvSpPr>
          <p:cNvPr id="14" name="Text 9"/>
          <p:cNvSpPr/>
          <p:nvPr/>
        </p:nvSpPr>
        <p:spPr>
          <a:xfrm>
            <a:off x="4115276" y="4399717"/>
            <a:ext cx="1657469" cy="192881"/>
          </a:xfrm>
          <a:prstGeom prst="rect">
            <a:avLst/>
          </a:prstGeom>
          <a:noFill/>
          <a:ln/>
        </p:spPr>
        <p:txBody>
          <a:bodyPr wrap="none" lIns="0" tIns="0" rIns="0" bIns="0" rtlCol="0" anchor="t"/>
          <a:lstStyle/>
          <a:p>
            <a:pPr marL="0" indent="0" algn="ctr">
              <a:lnSpc>
                <a:spcPts val="1500"/>
              </a:lnSpc>
              <a:buNone/>
            </a:pPr>
            <a:r>
              <a:rPr lang="en-US" sz="1200" dirty="0">
                <a:solidFill>
                  <a:srgbClr val="4C4C4C"/>
                </a:solidFill>
                <a:latin typeface="Noto Serif Medium" pitchFamily="34" charset="0"/>
                <a:ea typeface="Noto Serif Medium" pitchFamily="34" charset="-122"/>
                <a:cs typeface="Noto Serif Medium" pitchFamily="34" charset="-120"/>
              </a:rPr>
              <a:t>Participants mobilisés</a:t>
            </a:r>
            <a:endParaRPr lang="en-US" sz="1200" dirty="0"/>
          </a:p>
        </p:txBody>
      </p:sp>
      <p:sp>
        <p:nvSpPr>
          <p:cNvPr id="15" name="Text 10"/>
          <p:cNvSpPr/>
          <p:nvPr/>
        </p:nvSpPr>
        <p:spPr>
          <a:xfrm>
            <a:off x="3797022" y="4629626"/>
            <a:ext cx="2293977" cy="296228"/>
          </a:xfrm>
          <a:prstGeom prst="rect">
            <a:avLst/>
          </a:prstGeom>
          <a:noFill/>
          <a:ln/>
        </p:spPr>
        <p:txBody>
          <a:bodyPr wrap="square" lIns="0" tIns="0" rIns="0" bIns="0" rtlCol="0" anchor="t"/>
          <a:lstStyle/>
          <a:p>
            <a:pPr marL="0" indent="0" algn="ctr">
              <a:lnSpc>
                <a:spcPts val="1150"/>
              </a:lnSpc>
              <a:buNone/>
            </a:pPr>
            <a:r>
              <a:rPr lang="en-US" sz="950" dirty="0">
                <a:solidFill>
                  <a:srgbClr val="4C4C4C"/>
                </a:solidFill>
                <a:latin typeface="Noto Serif" pitchFamily="34" charset="0"/>
                <a:ea typeface="Noto Serif" pitchFamily="34" charset="-122"/>
                <a:cs typeface="Noto Serif" pitchFamily="34" charset="-120"/>
              </a:rPr>
              <a:t>Élites administratives camerounaises formées</a:t>
            </a:r>
            <a:endParaRPr lang="en-US" sz="950" dirty="0"/>
          </a:p>
        </p:txBody>
      </p:sp>
      <p:sp>
        <p:nvSpPr>
          <p:cNvPr id="16" name="Text 11"/>
          <p:cNvSpPr/>
          <p:nvPr/>
        </p:nvSpPr>
        <p:spPr>
          <a:xfrm>
            <a:off x="6168152" y="3884533"/>
            <a:ext cx="2293977" cy="407313"/>
          </a:xfrm>
          <a:prstGeom prst="rect">
            <a:avLst/>
          </a:prstGeom>
          <a:noFill/>
          <a:ln/>
        </p:spPr>
        <p:txBody>
          <a:bodyPr wrap="none" lIns="0" tIns="0" rIns="0" bIns="0" rtlCol="0" anchor="t"/>
          <a:lstStyle/>
          <a:p>
            <a:pPr marL="0" indent="0" algn="ctr">
              <a:lnSpc>
                <a:spcPts val="3200"/>
              </a:lnSpc>
              <a:buNone/>
            </a:pPr>
            <a:r>
              <a:rPr lang="en-US" sz="3200" dirty="0">
                <a:solidFill>
                  <a:srgbClr val="4C4C4C"/>
                </a:solidFill>
                <a:latin typeface="Noto Serif Medium" pitchFamily="34" charset="0"/>
                <a:ea typeface="Noto Serif Medium" pitchFamily="34" charset="-122"/>
                <a:cs typeface="Noto Serif Medium" pitchFamily="34" charset="-120"/>
              </a:rPr>
              <a:t>6</a:t>
            </a:r>
            <a:endParaRPr lang="en-US" sz="3200" dirty="0"/>
          </a:p>
        </p:txBody>
      </p:sp>
      <p:sp>
        <p:nvSpPr>
          <p:cNvPr id="17" name="Text 12"/>
          <p:cNvSpPr/>
          <p:nvPr/>
        </p:nvSpPr>
        <p:spPr>
          <a:xfrm>
            <a:off x="6543556" y="4399717"/>
            <a:ext cx="1543050" cy="192881"/>
          </a:xfrm>
          <a:prstGeom prst="rect">
            <a:avLst/>
          </a:prstGeom>
          <a:noFill/>
          <a:ln/>
        </p:spPr>
        <p:txBody>
          <a:bodyPr wrap="none" lIns="0" tIns="0" rIns="0" bIns="0" rtlCol="0" anchor="t"/>
          <a:lstStyle/>
          <a:p>
            <a:pPr marL="0" indent="0" algn="ctr">
              <a:lnSpc>
                <a:spcPts val="1500"/>
              </a:lnSpc>
              <a:buNone/>
            </a:pPr>
            <a:r>
              <a:rPr lang="en-US" sz="1200" dirty="0">
                <a:solidFill>
                  <a:srgbClr val="4C4C4C"/>
                </a:solidFill>
                <a:latin typeface="Noto Serif Medium" pitchFamily="34" charset="0"/>
                <a:ea typeface="Noto Serif Medium" pitchFamily="34" charset="-122"/>
                <a:cs typeface="Noto Serif Medium" pitchFamily="34" charset="-120"/>
              </a:rPr>
              <a:t>Modules complets</a:t>
            </a:r>
            <a:endParaRPr lang="en-US" sz="1200" dirty="0"/>
          </a:p>
        </p:txBody>
      </p:sp>
      <p:sp>
        <p:nvSpPr>
          <p:cNvPr id="18" name="Text 13"/>
          <p:cNvSpPr/>
          <p:nvPr/>
        </p:nvSpPr>
        <p:spPr>
          <a:xfrm>
            <a:off x="6168152" y="4629626"/>
            <a:ext cx="2293977" cy="296228"/>
          </a:xfrm>
          <a:prstGeom prst="rect">
            <a:avLst/>
          </a:prstGeom>
          <a:noFill/>
          <a:ln/>
        </p:spPr>
        <p:txBody>
          <a:bodyPr wrap="square" lIns="0" tIns="0" rIns="0" bIns="0" rtlCol="0" anchor="t"/>
          <a:lstStyle/>
          <a:p>
            <a:pPr marL="0" indent="0" algn="ctr">
              <a:lnSpc>
                <a:spcPts val="1150"/>
              </a:lnSpc>
              <a:buNone/>
            </a:pPr>
            <a:r>
              <a:rPr lang="en-US" sz="950" dirty="0">
                <a:solidFill>
                  <a:srgbClr val="4C4C4C"/>
                </a:solidFill>
                <a:latin typeface="Noto Serif" pitchFamily="34" charset="0"/>
                <a:ea typeface="Noto Serif" pitchFamily="34" charset="-122"/>
                <a:cs typeface="Noto Serif" pitchFamily="34" charset="-120"/>
              </a:rPr>
              <a:t>Alternance théorie-pratique avec cas opérationnels</a:t>
            </a:r>
            <a:endParaRPr lang="en-US" sz="950" dirty="0"/>
          </a:p>
        </p:txBody>
      </p:sp>
      <p:sp>
        <p:nvSpPr>
          <p:cNvPr id="19" name="Text 14"/>
          <p:cNvSpPr/>
          <p:nvPr/>
        </p:nvSpPr>
        <p:spPr>
          <a:xfrm>
            <a:off x="8539282" y="3884533"/>
            <a:ext cx="2293977" cy="407313"/>
          </a:xfrm>
          <a:prstGeom prst="rect">
            <a:avLst/>
          </a:prstGeom>
          <a:noFill/>
          <a:ln/>
        </p:spPr>
        <p:txBody>
          <a:bodyPr wrap="none" lIns="0" tIns="0" rIns="0" bIns="0" rtlCol="0" anchor="t"/>
          <a:lstStyle/>
          <a:p>
            <a:pPr marL="0" indent="0" algn="ctr">
              <a:lnSpc>
                <a:spcPts val="3200"/>
              </a:lnSpc>
              <a:buNone/>
            </a:pPr>
            <a:r>
              <a:rPr lang="en-US" sz="3200" dirty="0">
                <a:solidFill>
                  <a:srgbClr val="4C4C4C"/>
                </a:solidFill>
                <a:latin typeface="Noto Serif Medium" pitchFamily="34" charset="0"/>
                <a:ea typeface="Noto Serif Medium" pitchFamily="34" charset="-122"/>
                <a:cs typeface="Noto Serif Medium" pitchFamily="34" charset="-120"/>
              </a:rPr>
              <a:t>5-7</a:t>
            </a:r>
            <a:endParaRPr lang="en-US" sz="3200" dirty="0"/>
          </a:p>
        </p:txBody>
      </p:sp>
      <p:sp>
        <p:nvSpPr>
          <p:cNvPr id="20" name="Text 15"/>
          <p:cNvSpPr/>
          <p:nvPr/>
        </p:nvSpPr>
        <p:spPr>
          <a:xfrm>
            <a:off x="8914686" y="4399717"/>
            <a:ext cx="1543050" cy="192881"/>
          </a:xfrm>
          <a:prstGeom prst="rect">
            <a:avLst/>
          </a:prstGeom>
          <a:noFill/>
          <a:ln/>
        </p:spPr>
        <p:txBody>
          <a:bodyPr wrap="none" lIns="0" tIns="0" rIns="0" bIns="0" rtlCol="0" anchor="t"/>
          <a:lstStyle/>
          <a:p>
            <a:pPr marL="0" indent="0" algn="ctr">
              <a:lnSpc>
                <a:spcPts val="1500"/>
              </a:lnSpc>
              <a:buNone/>
            </a:pPr>
            <a:r>
              <a:rPr lang="en-US" sz="1200" dirty="0">
                <a:solidFill>
                  <a:srgbClr val="4C4C4C"/>
                </a:solidFill>
                <a:latin typeface="Noto Serif Medium" pitchFamily="34" charset="0"/>
                <a:ea typeface="Noto Serif Medium" pitchFamily="34" charset="-122"/>
                <a:cs typeface="Noto Serif Medium" pitchFamily="34" charset="-120"/>
              </a:rPr>
              <a:t>Days intensifs</a:t>
            </a:r>
            <a:endParaRPr lang="en-US" sz="1200" dirty="0"/>
          </a:p>
        </p:txBody>
      </p:sp>
      <p:sp>
        <p:nvSpPr>
          <p:cNvPr id="21" name="Text 16"/>
          <p:cNvSpPr/>
          <p:nvPr/>
        </p:nvSpPr>
        <p:spPr>
          <a:xfrm>
            <a:off x="8539282" y="4629626"/>
            <a:ext cx="2293977" cy="296228"/>
          </a:xfrm>
          <a:prstGeom prst="rect">
            <a:avLst/>
          </a:prstGeom>
          <a:noFill/>
          <a:ln/>
        </p:spPr>
        <p:txBody>
          <a:bodyPr wrap="square" lIns="0" tIns="0" rIns="0" bIns="0" rtlCol="0" anchor="t"/>
          <a:lstStyle/>
          <a:p>
            <a:pPr marL="0" indent="0" algn="ctr">
              <a:lnSpc>
                <a:spcPts val="1150"/>
              </a:lnSpc>
              <a:buNone/>
            </a:pPr>
            <a:r>
              <a:rPr lang="en-US" sz="950" dirty="0">
                <a:solidFill>
                  <a:srgbClr val="4C4C4C"/>
                </a:solidFill>
                <a:latin typeface="Noto Serif" pitchFamily="34" charset="0"/>
                <a:ea typeface="Noto Serif" pitchFamily="34" charset="-122"/>
                <a:cs typeface="Noto Serif" pitchFamily="34" charset="-120"/>
              </a:rPr>
              <a:t>Format condensé et à forte densité pédagogique</a:t>
            </a:r>
            <a:endParaRPr lang="en-US" sz="950" dirty="0"/>
          </a:p>
        </p:txBody>
      </p:sp>
      <p:sp>
        <p:nvSpPr>
          <p:cNvPr id="22" name="Text 17"/>
          <p:cNvSpPr/>
          <p:nvPr/>
        </p:nvSpPr>
        <p:spPr>
          <a:xfrm>
            <a:off x="4777502" y="5797629"/>
            <a:ext cx="1518285" cy="308610"/>
          </a:xfrm>
          <a:prstGeom prst="rect">
            <a:avLst/>
          </a:prstGeom>
          <a:noFill/>
          <a:ln/>
        </p:spPr>
        <p:txBody>
          <a:bodyPr wrap="none" lIns="0" tIns="0" rIns="0" bIns="0" rtlCol="0" anchor="t"/>
          <a:lstStyle/>
          <a:p>
            <a:pPr marL="0" indent="0" algn="ctr">
              <a:lnSpc>
                <a:spcPts val="2400"/>
              </a:lnSpc>
              <a:buNone/>
            </a:pPr>
            <a:r>
              <a:rPr lang="en-US" sz="2400" dirty="0">
                <a:solidFill>
                  <a:srgbClr val="4C4C4C"/>
                </a:solidFill>
                <a:latin typeface="Noto Serif Medium" pitchFamily="34" charset="0"/>
                <a:ea typeface="Noto Serif Medium" pitchFamily="34" charset="-122"/>
                <a:cs typeface="Noto Serif Medium" pitchFamily="34" charset="-120"/>
              </a:rPr>
              <a:t>85%</a:t>
            </a:r>
            <a:endParaRPr lang="en-US" sz="2400" dirty="0"/>
          </a:p>
        </p:txBody>
      </p:sp>
      <p:pic>
        <p:nvPicPr>
          <p:cNvPr id="23" name="Image 3" descr="preencoded.png"/>
          <p:cNvPicPr>
            <a:picLocks noChangeAspect="1"/>
          </p:cNvPicPr>
          <p:nvPr/>
        </p:nvPicPr>
        <p:blipFill>
          <a:blip r:embed="rId6"/>
          <a:stretch>
            <a:fillRect/>
          </a:stretch>
        </p:blipFill>
        <p:spPr>
          <a:xfrm>
            <a:off x="4610933" y="5026104"/>
            <a:ext cx="1851660" cy="1851660"/>
          </a:xfrm>
          <a:prstGeom prst="rect">
            <a:avLst/>
          </a:prstGeom>
        </p:spPr>
      </p:pic>
      <p:sp>
        <p:nvSpPr>
          <p:cNvPr id="24" name="Text 18"/>
          <p:cNvSpPr/>
          <p:nvPr/>
        </p:nvSpPr>
        <p:spPr>
          <a:xfrm>
            <a:off x="4765238" y="6970276"/>
            <a:ext cx="1543050" cy="192881"/>
          </a:xfrm>
          <a:prstGeom prst="rect">
            <a:avLst/>
          </a:prstGeom>
          <a:noFill/>
          <a:ln/>
        </p:spPr>
        <p:txBody>
          <a:bodyPr wrap="none" lIns="0" tIns="0" rIns="0" bIns="0" rtlCol="0" anchor="t"/>
          <a:lstStyle/>
          <a:p>
            <a:pPr marL="0" indent="0" algn="ctr">
              <a:lnSpc>
                <a:spcPts val="1500"/>
              </a:lnSpc>
              <a:buNone/>
            </a:pPr>
            <a:r>
              <a:rPr lang="en-US" sz="1200" dirty="0">
                <a:solidFill>
                  <a:srgbClr val="4C4C4C"/>
                </a:solidFill>
                <a:latin typeface="Noto Serif Medium" pitchFamily="34" charset="0"/>
                <a:ea typeface="Noto Serif Medium" pitchFamily="34" charset="-122"/>
                <a:cs typeface="Noto Serif Medium" pitchFamily="34" charset="-120"/>
              </a:rPr>
              <a:t>Amélioration ciblée</a:t>
            </a:r>
            <a:endParaRPr lang="en-US" sz="1200" dirty="0"/>
          </a:p>
        </p:txBody>
      </p:sp>
      <p:sp>
        <p:nvSpPr>
          <p:cNvPr id="25" name="Text 19"/>
          <p:cNvSpPr/>
          <p:nvPr/>
        </p:nvSpPr>
        <p:spPr>
          <a:xfrm>
            <a:off x="3797022" y="7200186"/>
            <a:ext cx="3479483" cy="148114"/>
          </a:xfrm>
          <a:prstGeom prst="rect">
            <a:avLst/>
          </a:prstGeom>
          <a:noFill/>
          <a:ln/>
        </p:spPr>
        <p:txBody>
          <a:bodyPr wrap="none" lIns="0" tIns="0" rIns="0" bIns="0" rtlCol="0" anchor="t"/>
          <a:lstStyle/>
          <a:p>
            <a:pPr marL="0" indent="0" algn="ctr">
              <a:lnSpc>
                <a:spcPts val="1150"/>
              </a:lnSpc>
              <a:buNone/>
            </a:pPr>
            <a:r>
              <a:rPr lang="en-US" sz="950" dirty="0">
                <a:solidFill>
                  <a:srgbClr val="4C4C4C"/>
                </a:solidFill>
                <a:latin typeface="Noto Serif" pitchFamily="34" charset="0"/>
                <a:ea typeface="Noto Serif" pitchFamily="34" charset="-122"/>
                <a:cs typeface="Noto Serif" pitchFamily="34" charset="-120"/>
              </a:rPr>
              <a:t>En alignement stratégique, budgétaire et opérationnel</a:t>
            </a:r>
            <a:endParaRPr lang="en-US" sz="950" dirty="0"/>
          </a:p>
        </p:txBody>
      </p:sp>
      <p:sp>
        <p:nvSpPr>
          <p:cNvPr id="26" name="Text 20"/>
          <p:cNvSpPr/>
          <p:nvPr/>
        </p:nvSpPr>
        <p:spPr>
          <a:xfrm>
            <a:off x="8334137" y="5797629"/>
            <a:ext cx="1518285" cy="308610"/>
          </a:xfrm>
          <a:prstGeom prst="rect">
            <a:avLst/>
          </a:prstGeom>
          <a:noFill/>
          <a:ln/>
        </p:spPr>
        <p:txBody>
          <a:bodyPr wrap="none" lIns="0" tIns="0" rIns="0" bIns="0" rtlCol="0" anchor="t"/>
          <a:lstStyle/>
          <a:p>
            <a:pPr marL="0" indent="0" algn="ctr">
              <a:lnSpc>
                <a:spcPts val="2400"/>
              </a:lnSpc>
              <a:buNone/>
            </a:pPr>
            <a:r>
              <a:rPr lang="en-US" sz="2400" dirty="0">
                <a:solidFill>
                  <a:srgbClr val="4C4C4C"/>
                </a:solidFill>
                <a:latin typeface="Noto Serif Medium" pitchFamily="34" charset="0"/>
                <a:ea typeface="Noto Serif Medium" pitchFamily="34" charset="-122"/>
                <a:cs typeface="Noto Serif Medium" pitchFamily="34" charset="-120"/>
              </a:rPr>
              <a:t>90%</a:t>
            </a:r>
            <a:endParaRPr lang="en-US" sz="2400" dirty="0"/>
          </a:p>
        </p:txBody>
      </p:sp>
      <p:pic>
        <p:nvPicPr>
          <p:cNvPr id="27" name="Image 4" descr="preencoded.png"/>
          <p:cNvPicPr>
            <a:picLocks noChangeAspect="1"/>
          </p:cNvPicPr>
          <p:nvPr/>
        </p:nvPicPr>
        <p:blipFill>
          <a:blip r:embed="rId7"/>
          <a:stretch>
            <a:fillRect/>
          </a:stretch>
        </p:blipFill>
        <p:spPr>
          <a:xfrm>
            <a:off x="8167568" y="5026104"/>
            <a:ext cx="1851660" cy="1851660"/>
          </a:xfrm>
          <a:prstGeom prst="rect">
            <a:avLst/>
          </a:prstGeom>
        </p:spPr>
      </p:pic>
      <p:sp>
        <p:nvSpPr>
          <p:cNvPr id="28" name="Text 21"/>
          <p:cNvSpPr/>
          <p:nvPr/>
        </p:nvSpPr>
        <p:spPr>
          <a:xfrm>
            <a:off x="8195667" y="6970276"/>
            <a:ext cx="1795462" cy="192881"/>
          </a:xfrm>
          <a:prstGeom prst="rect">
            <a:avLst/>
          </a:prstGeom>
          <a:noFill/>
          <a:ln/>
        </p:spPr>
        <p:txBody>
          <a:bodyPr wrap="none" lIns="0" tIns="0" rIns="0" bIns="0" rtlCol="0" anchor="t"/>
          <a:lstStyle/>
          <a:p>
            <a:pPr marL="0" indent="0" algn="ctr">
              <a:lnSpc>
                <a:spcPts val="1500"/>
              </a:lnSpc>
              <a:buNone/>
            </a:pPr>
            <a:r>
              <a:rPr lang="en-US" sz="1200" dirty="0">
                <a:solidFill>
                  <a:srgbClr val="4C4C4C"/>
                </a:solidFill>
                <a:latin typeface="Noto Serif Medium" pitchFamily="34" charset="0"/>
                <a:ea typeface="Noto Serif Medium" pitchFamily="34" charset="-122"/>
                <a:cs typeface="Noto Serif Medium" pitchFamily="34" charset="-120"/>
              </a:rPr>
              <a:t>Montée en compétences</a:t>
            </a:r>
            <a:endParaRPr lang="en-US" sz="1200" dirty="0"/>
          </a:p>
        </p:txBody>
      </p:sp>
      <p:sp>
        <p:nvSpPr>
          <p:cNvPr id="29" name="Text 22"/>
          <p:cNvSpPr/>
          <p:nvPr/>
        </p:nvSpPr>
        <p:spPr>
          <a:xfrm>
            <a:off x="7353657" y="7200186"/>
            <a:ext cx="3479602" cy="148114"/>
          </a:xfrm>
          <a:prstGeom prst="rect">
            <a:avLst/>
          </a:prstGeom>
          <a:noFill/>
          <a:ln/>
        </p:spPr>
        <p:txBody>
          <a:bodyPr wrap="none" lIns="0" tIns="0" rIns="0" bIns="0" rtlCol="0" anchor="t"/>
          <a:lstStyle/>
          <a:p>
            <a:pPr marL="0" indent="0" algn="ctr">
              <a:lnSpc>
                <a:spcPts val="1150"/>
              </a:lnSpc>
              <a:buNone/>
            </a:pPr>
            <a:r>
              <a:rPr lang="en-US" sz="950" dirty="0">
                <a:solidFill>
                  <a:srgbClr val="4C4C4C"/>
                </a:solidFill>
                <a:latin typeface="Noto Serif" pitchFamily="34" charset="0"/>
                <a:ea typeface="Noto Serif" pitchFamily="34" charset="-122"/>
                <a:cs typeface="Noto Serif" pitchFamily="34" charset="-120"/>
              </a:rPr>
              <a:t>En coordination interministérielle et pilotage transversal</a:t>
            </a:r>
            <a:endParaRPr lang="en-US" sz="950" dirty="0"/>
          </a:p>
        </p:txBody>
      </p:sp>
      <p:pic>
        <p:nvPicPr>
          <p:cNvPr id="30" name="Image 29">
            <a:extLst>
              <a:ext uri="{FF2B5EF4-FFF2-40B4-BE49-F238E27FC236}">
                <a16:creationId xmlns:a16="http://schemas.microsoft.com/office/drawing/2014/main" id="{2A953763-EAB8-4D6F-94B1-6ECE1F9ED06D}"/>
              </a:ext>
            </a:extLst>
          </p:cNvPr>
          <p:cNvPicPr>
            <a:picLocks noChangeAspect="1"/>
          </p:cNvPicPr>
          <p:nvPr/>
        </p:nvPicPr>
        <p:blipFill>
          <a:blip r:embed="rId8"/>
          <a:stretch>
            <a:fillRect/>
          </a:stretch>
        </p:blipFill>
        <p:spPr>
          <a:xfrm>
            <a:off x="12893040" y="7376160"/>
            <a:ext cx="1737360" cy="826848"/>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2932748" y="1059894"/>
            <a:ext cx="7788950" cy="480536"/>
          </a:xfrm>
          <a:prstGeom prst="rect">
            <a:avLst/>
          </a:prstGeom>
          <a:noFill/>
          <a:ln/>
        </p:spPr>
        <p:txBody>
          <a:bodyPr wrap="none" lIns="0" tIns="0" rIns="0" bIns="0" rtlCol="0" anchor="t"/>
          <a:lstStyle/>
          <a:p>
            <a:pPr marL="0" indent="0" algn="l">
              <a:lnSpc>
                <a:spcPts val="3750"/>
              </a:lnSpc>
              <a:buNone/>
            </a:pPr>
            <a:r>
              <a:rPr lang="en-US" sz="3000" dirty="0">
                <a:solidFill>
                  <a:srgbClr val="3A3A3A"/>
                </a:solidFill>
                <a:latin typeface="Noto Serif Medium" pitchFamily="34" charset="0"/>
                <a:ea typeface="Noto Serif Medium" pitchFamily="34" charset="-122"/>
                <a:cs typeface="Noto Serif Medium" pitchFamily="34" charset="-120"/>
              </a:rPr>
              <a:t>Valeur ajoutée stratégique du programme</a:t>
            </a:r>
            <a:endParaRPr lang="en-US" sz="3000" dirty="0"/>
          </a:p>
        </p:txBody>
      </p:sp>
      <p:sp>
        <p:nvSpPr>
          <p:cNvPr id="3" name="Text 1"/>
          <p:cNvSpPr/>
          <p:nvPr/>
        </p:nvSpPr>
        <p:spPr>
          <a:xfrm>
            <a:off x="2932748" y="1731883"/>
            <a:ext cx="8764905" cy="399336"/>
          </a:xfrm>
          <a:prstGeom prst="rect">
            <a:avLst/>
          </a:prstGeom>
          <a:noFill/>
          <a:ln/>
        </p:spPr>
        <p:txBody>
          <a:bodyPr wrap="square" lIns="0" tIns="0" rIns="0" bIns="0" rtlCol="0" anchor="t"/>
          <a:lstStyle/>
          <a:p>
            <a:pPr marL="0" indent="0" algn="l">
              <a:lnSpc>
                <a:spcPts val="1550"/>
              </a:lnSpc>
              <a:buNone/>
            </a:pPr>
            <a:r>
              <a:rPr lang="en-US" sz="1200" dirty="0">
                <a:solidFill>
                  <a:srgbClr val="4C4C4C"/>
                </a:solidFill>
                <a:latin typeface="Noto Serif" pitchFamily="34" charset="0"/>
                <a:ea typeface="Noto Serif" pitchFamily="34" charset="-122"/>
                <a:cs typeface="Noto Serif" pitchFamily="34" charset="-120"/>
              </a:rPr>
              <a:t>Ce programme présente une triple valeur ajoutée pour l'administration publique camerounaise et ses relations avec ses partenaires internationaux.</a:t>
            </a:r>
            <a:endParaRPr lang="en-US" sz="1200" dirty="0"/>
          </a:p>
        </p:txBody>
      </p:sp>
      <p:pic>
        <p:nvPicPr>
          <p:cNvPr id="4"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932748" y="2238851"/>
            <a:ext cx="384334" cy="384334"/>
          </a:xfrm>
          <a:prstGeom prst="rect">
            <a:avLst/>
          </a:prstGeom>
        </p:spPr>
      </p:pic>
      <p:sp>
        <p:nvSpPr>
          <p:cNvPr id="5" name="Text 2"/>
          <p:cNvSpPr/>
          <p:nvPr/>
        </p:nvSpPr>
        <p:spPr>
          <a:xfrm>
            <a:off x="2932748" y="2742843"/>
            <a:ext cx="2097524" cy="240149"/>
          </a:xfrm>
          <a:prstGeom prst="rect">
            <a:avLst/>
          </a:prstGeom>
          <a:noFill/>
          <a:ln/>
        </p:spPr>
        <p:txBody>
          <a:bodyPr wrap="none" lIns="0" tIns="0" rIns="0" bIns="0" rtlCol="0" anchor="t"/>
          <a:lstStyle/>
          <a:p>
            <a:pPr marL="0" indent="0" algn="l">
              <a:lnSpc>
                <a:spcPts val="1850"/>
              </a:lnSpc>
              <a:buNone/>
            </a:pPr>
            <a:r>
              <a:rPr lang="en-US" sz="1500" dirty="0">
                <a:solidFill>
                  <a:srgbClr val="4C4C4C"/>
                </a:solidFill>
                <a:latin typeface="Noto Serif Medium" pitchFamily="34" charset="0"/>
                <a:ea typeface="Noto Serif Medium" pitchFamily="34" charset="-122"/>
                <a:cs typeface="Noto Serif Medium" pitchFamily="34" charset="-120"/>
              </a:rPr>
              <a:t>Valeur institutionnelle</a:t>
            </a:r>
            <a:endParaRPr lang="en-US" sz="1500" dirty="0"/>
          </a:p>
        </p:txBody>
      </p:sp>
      <p:sp>
        <p:nvSpPr>
          <p:cNvPr id="6" name="Text 3"/>
          <p:cNvSpPr/>
          <p:nvPr/>
        </p:nvSpPr>
        <p:spPr>
          <a:xfrm>
            <a:off x="2932748" y="3040380"/>
            <a:ext cx="2841784" cy="1597343"/>
          </a:xfrm>
          <a:prstGeom prst="rect">
            <a:avLst/>
          </a:prstGeom>
          <a:noFill/>
          <a:ln/>
        </p:spPr>
        <p:txBody>
          <a:bodyPr wrap="square" lIns="0" tIns="0" rIns="0" bIns="0" rtlCol="0" anchor="t"/>
          <a:lstStyle/>
          <a:p>
            <a:pPr marL="0" indent="0" algn="l">
              <a:lnSpc>
                <a:spcPts val="1550"/>
              </a:lnSpc>
              <a:buNone/>
            </a:pPr>
            <a:r>
              <a:rPr lang="en-US" sz="1200" dirty="0">
                <a:solidFill>
                  <a:srgbClr val="4C4C4C"/>
                </a:solidFill>
                <a:latin typeface="Noto Serif" pitchFamily="34" charset="0"/>
                <a:ea typeface="Noto Serif" pitchFamily="34" charset="-122"/>
                <a:cs typeface="Noto Serif" pitchFamily="34" charset="-120"/>
              </a:rPr>
              <a:t>Consolidation des capacités de pilotage stratégique au sein des services du Premier ministre, des secrétariats généraux et des unités de coordination interministérielle. Renforcement de l'autorité de l'État dans la définition et la mise en œuvre des politiques publiques.</a:t>
            </a:r>
            <a:endParaRPr lang="en-US" sz="1200" dirty="0"/>
          </a:p>
        </p:txBody>
      </p:sp>
      <p:pic>
        <p:nvPicPr>
          <p:cNvPr id="7" name="Image 1" descr="preencoded.png"/>
          <p:cNvPicPr>
            <a:picLocks noChangeAspect="1"/>
          </p:cNvPicPr>
          <p:nvPr/>
        </p:nvPicPr>
        <p:blipFill>
          <a:blip r:embed="rId3">
            <a:extLst>
              <a:ext uri="{96DAC541-7B7A-43D3-8B79-37D633B846F1}">
                <asvg:svgBlip xmlns:asvg="http://schemas.microsoft.com/office/drawing/2016/SVG/main" r:embed="rId5"/>
              </a:ext>
            </a:extLst>
          </a:blip>
          <a:stretch>
            <a:fillRect/>
          </a:stretch>
        </p:blipFill>
        <p:spPr>
          <a:xfrm>
            <a:off x="5894189" y="2238851"/>
            <a:ext cx="384334" cy="384334"/>
          </a:xfrm>
          <a:prstGeom prst="rect">
            <a:avLst/>
          </a:prstGeom>
        </p:spPr>
      </p:pic>
      <p:sp>
        <p:nvSpPr>
          <p:cNvPr id="8" name="Text 4"/>
          <p:cNvSpPr/>
          <p:nvPr/>
        </p:nvSpPr>
        <p:spPr>
          <a:xfrm>
            <a:off x="5894189" y="2742843"/>
            <a:ext cx="1922026" cy="240149"/>
          </a:xfrm>
          <a:prstGeom prst="rect">
            <a:avLst/>
          </a:prstGeom>
          <a:noFill/>
          <a:ln/>
        </p:spPr>
        <p:txBody>
          <a:bodyPr wrap="none" lIns="0" tIns="0" rIns="0" bIns="0" rtlCol="0" anchor="t"/>
          <a:lstStyle/>
          <a:p>
            <a:pPr marL="0" indent="0" algn="l">
              <a:lnSpc>
                <a:spcPts val="1850"/>
              </a:lnSpc>
              <a:buNone/>
            </a:pPr>
            <a:r>
              <a:rPr lang="en-US" sz="1500" dirty="0">
                <a:solidFill>
                  <a:srgbClr val="4C4C4C"/>
                </a:solidFill>
                <a:latin typeface="Noto Serif Medium" pitchFamily="34" charset="0"/>
                <a:ea typeface="Noto Serif Medium" pitchFamily="34" charset="-122"/>
                <a:cs typeface="Noto Serif Medium" pitchFamily="34" charset="-120"/>
              </a:rPr>
              <a:t>Valeur managériale</a:t>
            </a:r>
            <a:endParaRPr lang="en-US" sz="1500" dirty="0"/>
          </a:p>
        </p:txBody>
      </p:sp>
      <p:sp>
        <p:nvSpPr>
          <p:cNvPr id="9" name="Text 5"/>
          <p:cNvSpPr/>
          <p:nvPr/>
        </p:nvSpPr>
        <p:spPr>
          <a:xfrm>
            <a:off x="5894189" y="3040380"/>
            <a:ext cx="2841903" cy="1397675"/>
          </a:xfrm>
          <a:prstGeom prst="rect">
            <a:avLst/>
          </a:prstGeom>
          <a:noFill/>
          <a:ln/>
        </p:spPr>
        <p:txBody>
          <a:bodyPr wrap="square" lIns="0" tIns="0" rIns="0" bIns="0" rtlCol="0" anchor="t"/>
          <a:lstStyle/>
          <a:p>
            <a:pPr marL="0" indent="0" algn="l">
              <a:lnSpc>
                <a:spcPts val="1550"/>
              </a:lnSpc>
              <a:buNone/>
            </a:pPr>
            <a:r>
              <a:rPr lang="en-US" sz="1200" dirty="0">
                <a:solidFill>
                  <a:srgbClr val="4C4C4C"/>
                </a:solidFill>
                <a:latin typeface="Noto Serif" pitchFamily="34" charset="0"/>
                <a:ea typeface="Noto Serif" pitchFamily="34" charset="-122"/>
                <a:cs typeface="Noto Serif" pitchFamily="34" charset="-120"/>
              </a:rPr>
              <a:t>Diffusion d'outils modernes de coordination, de pilotage stratégique et de gestion axée sur les résultats. Modernisation des pratiques administratives et professionnalisation continue de la fonction publique de direction.</a:t>
            </a:r>
            <a:endParaRPr lang="en-US" sz="1200" dirty="0"/>
          </a:p>
        </p:txBody>
      </p:sp>
      <p:pic>
        <p:nvPicPr>
          <p:cNvPr id="10" name="Image 2" descr="preencoded.png"/>
          <p:cNvPicPr>
            <a:picLocks noChangeAspect="1"/>
          </p:cNvPicPr>
          <p:nvPr/>
        </p:nvPicPr>
        <p:blipFill>
          <a:blip r:embed="rId3">
            <a:extLst>
              <a:ext uri="{96DAC541-7B7A-43D3-8B79-37D633B846F1}">
                <asvg:svgBlip xmlns:asvg="http://schemas.microsoft.com/office/drawing/2016/SVG/main" r:embed="rId6"/>
              </a:ext>
            </a:extLst>
          </a:blip>
          <a:stretch>
            <a:fillRect/>
          </a:stretch>
        </p:blipFill>
        <p:spPr>
          <a:xfrm>
            <a:off x="8855750" y="2238851"/>
            <a:ext cx="384334" cy="384334"/>
          </a:xfrm>
          <a:prstGeom prst="rect">
            <a:avLst/>
          </a:prstGeom>
        </p:spPr>
      </p:pic>
      <p:sp>
        <p:nvSpPr>
          <p:cNvPr id="11" name="Text 6"/>
          <p:cNvSpPr/>
          <p:nvPr/>
        </p:nvSpPr>
        <p:spPr>
          <a:xfrm>
            <a:off x="8855750" y="2742843"/>
            <a:ext cx="1922026" cy="240149"/>
          </a:xfrm>
          <a:prstGeom prst="rect">
            <a:avLst/>
          </a:prstGeom>
          <a:noFill/>
          <a:ln/>
        </p:spPr>
        <p:txBody>
          <a:bodyPr wrap="none" lIns="0" tIns="0" rIns="0" bIns="0" rtlCol="0" anchor="t"/>
          <a:lstStyle/>
          <a:p>
            <a:pPr marL="0" indent="0" algn="l">
              <a:lnSpc>
                <a:spcPts val="1850"/>
              </a:lnSpc>
              <a:buNone/>
            </a:pPr>
            <a:r>
              <a:rPr lang="en-US" sz="1500" dirty="0">
                <a:solidFill>
                  <a:srgbClr val="4C4C4C"/>
                </a:solidFill>
                <a:latin typeface="Noto Serif Medium" pitchFamily="34" charset="0"/>
                <a:ea typeface="Noto Serif Medium" pitchFamily="34" charset="-122"/>
                <a:cs typeface="Noto Serif Medium" pitchFamily="34" charset="-120"/>
              </a:rPr>
              <a:t>Valeur diplomatique</a:t>
            </a:r>
            <a:endParaRPr lang="en-US" sz="1500" dirty="0"/>
          </a:p>
        </p:txBody>
      </p:sp>
      <p:sp>
        <p:nvSpPr>
          <p:cNvPr id="12" name="Text 7"/>
          <p:cNvSpPr/>
          <p:nvPr/>
        </p:nvSpPr>
        <p:spPr>
          <a:xfrm>
            <a:off x="8855750" y="3040380"/>
            <a:ext cx="2841784" cy="1397675"/>
          </a:xfrm>
          <a:prstGeom prst="rect">
            <a:avLst/>
          </a:prstGeom>
          <a:noFill/>
          <a:ln/>
        </p:spPr>
        <p:txBody>
          <a:bodyPr wrap="square" lIns="0" tIns="0" rIns="0" bIns="0" rtlCol="0" anchor="t"/>
          <a:lstStyle/>
          <a:p>
            <a:pPr marL="0" indent="0" algn="l">
              <a:lnSpc>
                <a:spcPts val="1550"/>
              </a:lnSpc>
              <a:buNone/>
            </a:pPr>
            <a:r>
              <a:rPr lang="en-US" sz="1200" dirty="0">
                <a:solidFill>
                  <a:srgbClr val="4C4C4C"/>
                </a:solidFill>
                <a:latin typeface="Noto Serif" pitchFamily="34" charset="0"/>
                <a:ea typeface="Noto Serif" pitchFamily="34" charset="-122"/>
                <a:cs typeface="Noto Serif" pitchFamily="34" charset="-120"/>
              </a:rPr>
              <a:t>Renforcement des partenariats académiques internationaux entre institutions françaises de formation supérieure et l'École Nationale d'Administration du Cameroun. Facilitation des échanges et de la coopération bilatérale.</a:t>
            </a:r>
            <a:endParaRPr lang="en-US" sz="1200" dirty="0"/>
          </a:p>
        </p:txBody>
      </p:sp>
      <p:sp>
        <p:nvSpPr>
          <p:cNvPr id="13" name="Shape 8"/>
          <p:cNvSpPr/>
          <p:nvPr/>
        </p:nvSpPr>
        <p:spPr>
          <a:xfrm>
            <a:off x="2932748" y="6057305"/>
            <a:ext cx="8764905" cy="22860"/>
          </a:xfrm>
          <a:prstGeom prst="roundRect">
            <a:avLst>
              <a:gd name="adj" fmla="val 282519"/>
            </a:avLst>
          </a:prstGeom>
          <a:solidFill>
            <a:srgbClr val="000000">
              <a:alpha val="8000"/>
            </a:srgbClr>
          </a:solidFill>
          <a:ln/>
        </p:spPr>
      </p:sp>
      <p:sp>
        <p:nvSpPr>
          <p:cNvPr id="14" name="Shape 9"/>
          <p:cNvSpPr/>
          <p:nvPr/>
        </p:nvSpPr>
        <p:spPr>
          <a:xfrm>
            <a:off x="5082421" y="5596116"/>
            <a:ext cx="22860" cy="461248"/>
          </a:xfrm>
          <a:prstGeom prst="roundRect">
            <a:avLst>
              <a:gd name="adj" fmla="val 282519"/>
            </a:avLst>
          </a:prstGeom>
          <a:solidFill>
            <a:srgbClr val="CCC4B8"/>
          </a:solidFill>
          <a:ln/>
        </p:spPr>
      </p:sp>
      <p:sp>
        <p:nvSpPr>
          <p:cNvPr id="15" name="Shape 10"/>
          <p:cNvSpPr/>
          <p:nvPr/>
        </p:nvSpPr>
        <p:spPr>
          <a:xfrm>
            <a:off x="4920972" y="5884366"/>
            <a:ext cx="345877" cy="345877"/>
          </a:xfrm>
          <a:prstGeom prst="roundRect">
            <a:avLst>
              <a:gd name="adj" fmla="val 18673"/>
            </a:avLst>
          </a:prstGeom>
          <a:solidFill>
            <a:srgbClr val="E6DED2">
              <a:alpha val="50000"/>
            </a:srgbClr>
          </a:solidFill>
          <a:ln w="7620">
            <a:solidFill>
              <a:srgbClr val="CCC4B8"/>
            </a:solidFill>
            <a:prstDash val="solid"/>
          </a:ln>
          <a:effectLst>
            <a:outerShdw dist="13970" dir="2700000" algn="bl" rotWithShape="0">
              <a:srgbClr val="CCC4B8">
                <a:alpha val="100000"/>
              </a:srgbClr>
            </a:outerShdw>
          </a:effectLst>
        </p:spPr>
      </p:sp>
      <p:sp>
        <p:nvSpPr>
          <p:cNvPr id="16" name="Text 11"/>
          <p:cNvSpPr/>
          <p:nvPr/>
        </p:nvSpPr>
        <p:spPr>
          <a:xfrm>
            <a:off x="4978539" y="5913120"/>
            <a:ext cx="230624" cy="288250"/>
          </a:xfrm>
          <a:prstGeom prst="rect">
            <a:avLst/>
          </a:prstGeom>
          <a:noFill/>
          <a:ln/>
        </p:spPr>
        <p:txBody>
          <a:bodyPr wrap="none" lIns="0" tIns="0" rIns="0" bIns="0" rtlCol="0" anchor="t"/>
          <a:lstStyle/>
          <a:p>
            <a:pPr marL="0" indent="0" algn="ctr">
              <a:lnSpc>
                <a:spcPts val="1800"/>
              </a:lnSpc>
              <a:buNone/>
            </a:pPr>
            <a:r>
              <a:rPr lang="en-US" sz="1800" dirty="0">
                <a:solidFill>
                  <a:srgbClr val="000000"/>
                </a:solidFill>
                <a:latin typeface="Noto Serif Medium" pitchFamily="34" charset="0"/>
                <a:ea typeface="Noto Serif Medium" pitchFamily="34" charset="-122"/>
                <a:cs typeface="Noto Serif Medium" pitchFamily="34" charset="-120"/>
              </a:rPr>
              <a:t>1</a:t>
            </a:r>
            <a:endParaRPr lang="en-US" sz="1800" dirty="0"/>
          </a:p>
        </p:txBody>
      </p:sp>
      <p:sp>
        <p:nvSpPr>
          <p:cNvPr id="17" name="Text 12"/>
          <p:cNvSpPr/>
          <p:nvPr/>
        </p:nvSpPr>
        <p:spPr>
          <a:xfrm>
            <a:off x="4133017" y="4745355"/>
            <a:ext cx="1922026" cy="240149"/>
          </a:xfrm>
          <a:prstGeom prst="rect">
            <a:avLst/>
          </a:prstGeom>
          <a:noFill/>
          <a:ln/>
        </p:spPr>
        <p:txBody>
          <a:bodyPr wrap="none" lIns="0" tIns="0" rIns="0" bIns="0" rtlCol="0" anchor="t"/>
          <a:lstStyle/>
          <a:p>
            <a:pPr marL="0" indent="0" algn="ctr">
              <a:lnSpc>
                <a:spcPts val="1850"/>
              </a:lnSpc>
              <a:buNone/>
            </a:pPr>
            <a:r>
              <a:rPr lang="en-US" sz="1500" dirty="0">
                <a:solidFill>
                  <a:srgbClr val="4C4C4C"/>
                </a:solidFill>
                <a:latin typeface="Noto Serif Medium" pitchFamily="34" charset="0"/>
                <a:ea typeface="Noto Serif Medium" pitchFamily="34" charset="-122"/>
                <a:cs typeface="Noto Serif Medium" pitchFamily="34" charset="-120"/>
              </a:rPr>
              <a:t>À court terme</a:t>
            </a:r>
            <a:endParaRPr lang="en-US" sz="1500" dirty="0"/>
          </a:p>
        </p:txBody>
      </p:sp>
      <p:sp>
        <p:nvSpPr>
          <p:cNvPr id="18" name="Text 13"/>
          <p:cNvSpPr/>
          <p:nvPr/>
        </p:nvSpPr>
        <p:spPr>
          <a:xfrm>
            <a:off x="3086457" y="5042892"/>
            <a:ext cx="4015145" cy="199668"/>
          </a:xfrm>
          <a:prstGeom prst="rect">
            <a:avLst/>
          </a:prstGeom>
          <a:noFill/>
          <a:ln/>
        </p:spPr>
        <p:txBody>
          <a:bodyPr wrap="none" lIns="0" tIns="0" rIns="0" bIns="0" rtlCol="0" anchor="t"/>
          <a:lstStyle/>
          <a:p>
            <a:pPr marL="0" indent="0" algn="ctr">
              <a:lnSpc>
                <a:spcPts val="1550"/>
              </a:lnSpc>
              <a:buNone/>
            </a:pPr>
            <a:r>
              <a:rPr lang="en-US" sz="1200" dirty="0">
                <a:solidFill>
                  <a:srgbClr val="4C4C4C"/>
                </a:solidFill>
                <a:latin typeface="Noto Serif" pitchFamily="34" charset="0"/>
                <a:ea typeface="Noto Serif" pitchFamily="34" charset="-122"/>
                <a:cs typeface="Noto Serif" pitchFamily="34" charset="-120"/>
              </a:rPr>
              <a:t>Formation sur mesure de 100 hauts cadres</a:t>
            </a:r>
            <a:endParaRPr lang="en-US" sz="1200" dirty="0"/>
          </a:p>
        </p:txBody>
      </p:sp>
      <p:sp>
        <p:nvSpPr>
          <p:cNvPr id="19" name="Shape 14"/>
          <p:cNvSpPr/>
          <p:nvPr/>
        </p:nvSpPr>
        <p:spPr>
          <a:xfrm>
            <a:off x="7303532" y="6057245"/>
            <a:ext cx="22860" cy="461248"/>
          </a:xfrm>
          <a:prstGeom prst="roundRect">
            <a:avLst>
              <a:gd name="adj" fmla="val 282519"/>
            </a:avLst>
          </a:prstGeom>
          <a:solidFill>
            <a:srgbClr val="CCC4B8"/>
          </a:solidFill>
          <a:ln/>
        </p:spPr>
      </p:sp>
      <p:sp>
        <p:nvSpPr>
          <p:cNvPr id="20" name="Shape 15"/>
          <p:cNvSpPr/>
          <p:nvPr/>
        </p:nvSpPr>
        <p:spPr>
          <a:xfrm>
            <a:off x="7142083" y="5884366"/>
            <a:ext cx="345877" cy="345877"/>
          </a:xfrm>
          <a:prstGeom prst="roundRect">
            <a:avLst>
              <a:gd name="adj" fmla="val 18673"/>
            </a:avLst>
          </a:prstGeom>
          <a:solidFill>
            <a:srgbClr val="E6DED2">
              <a:alpha val="50000"/>
            </a:srgbClr>
          </a:solidFill>
          <a:ln w="7620">
            <a:solidFill>
              <a:srgbClr val="CCC4B8"/>
            </a:solidFill>
            <a:prstDash val="solid"/>
          </a:ln>
          <a:effectLst>
            <a:outerShdw dist="13970" dir="2700000" algn="bl" rotWithShape="0">
              <a:srgbClr val="CCC4B8">
                <a:alpha val="100000"/>
              </a:srgbClr>
            </a:outerShdw>
          </a:effectLst>
        </p:spPr>
      </p:sp>
      <p:sp>
        <p:nvSpPr>
          <p:cNvPr id="21" name="Text 16"/>
          <p:cNvSpPr/>
          <p:nvPr/>
        </p:nvSpPr>
        <p:spPr>
          <a:xfrm>
            <a:off x="7199650" y="5913120"/>
            <a:ext cx="230624" cy="288250"/>
          </a:xfrm>
          <a:prstGeom prst="rect">
            <a:avLst/>
          </a:prstGeom>
          <a:noFill/>
          <a:ln/>
        </p:spPr>
        <p:txBody>
          <a:bodyPr wrap="none" lIns="0" tIns="0" rIns="0" bIns="0" rtlCol="0" anchor="t"/>
          <a:lstStyle/>
          <a:p>
            <a:pPr marL="0" indent="0" algn="ctr">
              <a:lnSpc>
                <a:spcPts val="1800"/>
              </a:lnSpc>
              <a:buNone/>
            </a:pPr>
            <a:r>
              <a:rPr lang="en-US" sz="1800" dirty="0">
                <a:solidFill>
                  <a:srgbClr val="000000"/>
                </a:solidFill>
                <a:latin typeface="Noto Serif Medium" pitchFamily="34" charset="0"/>
                <a:ea typeface="Noto Serif Medium" pitchFamily="34" charset="-122"/>
                <a:cs typeface="Noto Serif Medium" pitchFamily="34" charset="-120"/>
              </a:rPr>
              <a:t>2</a:t>
            </a:r>
            <a:endParaRPr lang="en-US" sz="1800" dirty="0"/>
          </a:p>
        </p:txBody>
      </p:sp>
      <p:sp>
        <p:nvSpPr>
          <p:cNvPr id="22" name="Text 17"/>
          <p:cNvSpPr/>
          <p:nvPr/>
        </p:nvSpPr>
        <p:spPr>
          <a:xfrm>
            <a:off x="6354128" y="6672382"/>
            <a:ext cx="1922026" cy="240149"/>
          </a:xfrm>
          <a:prstGeom prst="rect">
            <a:avLst/>
          </a:prstGeom>
          <a:noFill/>
          <a:ln/>
        </p:spPr>
        <p:txBody>
          <a:bodyPr wrap="none" lIns="0" tIns="0" rIns="0" bIns="0" rtlCol="0" anchor="t"/>
          <a:lstStyle/>
          <a:p>
            <a:pPr marL="0" indent="0" algn="ctr">
              <a:lnSpc>
                <a:spcPts val="1850"/>
              </a:lnSpc>
              <a:buNone/>
            </a:pPr>
            <a:r>
              <a:rPr lang="en-US" sz="1500" dirty="0">
                <a:solidFill>
                  <a:srgbClr val="4C4C4C"/>
                </a:solidFill>
                <a:latin typeface="Noto Serif Medium" pitchFamily="34" charset="0"/>
                <a:ea typeface="Noto Serif Medium" pitchFamily="34" charset="-122"/>
                <a:cs typeface="Noto Serif Medium" pitchFamily="34" charset="-120"/>
              </a:rPr>
              <a:t>À moyen terme</a:t>
            </a:r>
            <a:endParaRPr lang="en-US" sz="1500" dirty="0"/>
          </a:p>
        </p:txBody>
      </p:sp>
      <p:sp>
        <p:nvSpPr>
          <p:cNvPr id="23" name="Text 18"/>
          <p:cNvSpPr/>
          <p:nvPr/>
        </p:nvSpPr>
        <p:spPr>
          <a:xfrm>
            <a:off x="5307568" y="6969919"/>
            <a:ext cx="4015145" cy="199668"/>
          </a:xfrm>
          <a:prstGeom prst="rect">
            <a:avLst/>
          </a:prstGeom>
          <a:noFill/>
          <a:ln/>
        </p:spPr>
        <p:txBody>
          <a:bodyPr wrap="none" lIns="0" tIns="0" rIns="0" bIns="0" rtlCol="0" anchor="t"/>
          <a:lstStyle/>
          <a:p>
            <a:pPr marL="0" indent="0" algn="ctr">
              <a:lnSpc>
                <a:spcPts val="1550"/>
              </a:lnSpc>
              <a:buNone/>
            </a:pPr>
            <a:r>
              <a:rPr lang="en-US" sz="1200" dirty="0">
                <a:solidFill>
                  <a:srgbClr val="4C4C4C"/>
                </a:solidFill>
                <a:latin typeface="Noto Serif" pitchFamily="34" charset="0"/>
                <a:ea typeface="Noto Serif" pitchFamily="34" charset="-122"/>
                <a:cs typeface="Noto Serif" pitchFamily="34" charset="-120"/>
              </a:rPr>
              <a:t>Impact sur la performance de l'action publique</a:t>
            </a:r>
            <a:endParaRPr lang="en-US" sz="1200" dirty="0"/>
          </a:p>
        </p:txBody>
      </p:sp>
      <p:sp>
        <p:nvSpPr>
          <p:cNvPr id="24" name="Shape 19"/>
          <p:cNvSpPr/>
          <p:nvPr/>
        </p:nvSpPr>
        <p:spPr>
          <a:xfrm>
            <a:off x="9524762" y="5596116"/>
            <a:ext cx="22860" cy="461248"/>
          </a:xfrm>
          <a:prstGeom prst="roundRect">
            <a:avLst>
              <a:gd name="adj" fmla="val 282519"/>
            </a:avLst>
          </a:prstGeom>
          <a:solidFill>
            <a:srgbClr val="CCC4B8"/>
          </a:solidFill>
          <a:ln/>
        </p:spPr>
      </p:sp>
      <p:sp>
        <p:nvSpPr>
          <p:cNvPr id="25" name="Shape 20"/>
          <p:cNvSpPr/>
          <p:nvPr/>
        </p:nvSpPr>
        <p:spPr>
          <a:xfrm>
            <a:off x="9363313" y="5884366"/>
            <a:ext cx="345877" cy="345877"/>
          </a:xfrm>
          <a:prstGeom prst="roundRect">
            <a:avLst>
              <a:gd name="adj" fmla="val 18673"/>
            </a:avLst>
          </a:prstGeom>
          <a:solidFill>
            <a:srgbClr val="E6DED2">
              <a:alpha val="50000"/>
            </a:srgbClr>
          </a:solidFill>
          <a:ln w="7620">
            <a:solidFill>
              <a:srgbClr val="CCC4B8"/>
            </a:solidFill>
            <a:prstDash val="solid"/>
          </a:ln>
          <a:effectLst>
            <a:outerShdw dist="13970" dir="2700000" algn="bl" rotWithShape="0">
              <a:srgbClr val="CCC4B8">
                <a:alpha val="100000"/>
              </a:srgbClr>
            </a:outerShdw>
          </a:effectLst>
        </p:spPr>
      </p:sp>
      <p:sp>
        <p:nvSpPr>
          <p:cNvPr id="26" name="Text 21"/>
          <p:cNvSpPr/>
          <p:nvPr/>
        </p:nvSpPr>
        <p:spPr>
          <a:xfrm>
            <a:off x="9420880" y="5913120"/>
            <a:ext cx="230624" cy="288250"/>
          </a:xfrm>
          <a:prstGeom prst="rect">
            <a:avLst/>
          </a:prstGeom>
          <a:noFill/>
          <a:ln/>
        </p:spPr>
        <p:txBody>
          <a:bodyPr wrap="none" lIns="0" tIns="0" rIns="0" bIns="0" rtlCol="0" anchor="t"/>
          <a:lstStyle/>
          <a:p>
            <a:pPr marL="0" indent="0" algn="ctr">
              <a:lnSpc>
                <a:spcPts val="1800"/>
              </a:lnSpc>
              <a:buNone/>
            </a:pPr>
            <a:r>
              <a:rPr lang="en-US" sz="1800" dirty="0">
                <a:solidFill>
                  <a:srgbClr val="000000"/>
                </a:solidFill>
                <a:latin typeface="Noto Serif Medium" pitchFamily="34" charset="0"/>
                <a:ea typeface="Noto Serif Medium" pitchFamily="34" charset="-122"/>
                <a:cs typeface="Noto Serif Medium" pitchFamily="34" charset="-120"/>
              </a:rPr>
              <a:t>3</a:t>
            </a:r>
            <a:endParaRPr lang="en-US" sz="1800" dirty="0"/>
          </a:p>
        </p:txBody>
      </p:sp>
      <p:sp>
        <p:nvSpPr>
          <p:cNvPr id="27" name="Text 22"/>
          <p:cNvSpPr/>
          <p:nvPr/>
        </p:nvSpPr>
        <p:spPr>
          <a:xfrm>
            <a:off x="8575238" y="4745355"/>
            <a:ext cx="1922026" cy="240149"/>
          </a:xfrm>
          <a:prstGeom prst="rect">
            <a:avLst/>
          </a:prstGeom>
          <a:noFill/>
          <a:ln/>
        </p:spPr>
        <p:txBody>
          <a:bodyPr wrap="none" lIns="0" tIns="0" rIns="0" bIns="0" rtlCol="0" anchor="t"/>
          <a:lstStyle/>
          <a:p>
            <a:pPr marL="0" indent="0" algn="ctr">
              <a:lnSpc>
                <a:spcPts val="1850"/>
              </a:lnSpc>
              <a:buNone/>
            </a:pPr>
            <a:r>
              <a:rPr lang="en-US" sz="1500" dirty="0">
                <a:solidFill>
                  <a:srgbClr val="4C4C4C"/>
                </a:solidFill>
                <a:latin typeface="Noto Serif Medium" pitchFamily="34" charset="0"/>
                <a:ea typeface="Noto Serif Medium" pitchFamily="34" charset="-122"/>
                <a:cs typeface="Noto Serif Medium" pitchFamily="34" charset="-120"/>
              </a:rPr>
              <a:t>À long terme</a:t>
            </a:r>
            <a:endParaRPr lang="en-US" sz="1500" dirty="0"/>
          </a:p>
        </p:txBody>
      </p:sp>
      <p:sp>
        <p:nvSpPr>
          <p:cNvPr id="28" name="Text 23"/>
          <p:cNvSpPr/>
          <p:nvPr/>
        </p:nvSpPr>
        <p:spPr>
          <a:xfrm>
            <a:off x="7528679" y="5042892"/>
            <a:ext cx="4015264" cy="399336"/>
          </a:xfrm>
          <a:prstGeom prst="rect">
            <a:avLst/>
          </a:prstGeom>
          <a:noFill/>
          <a:ln/>
        </p:spPr>
        <p:txBody>
          <a:bodyPr wrap="square" lIns="0" tIns="0" rIns="0" bIns="0" rtlCol="0" anchor="t"/>
          <a:lstStyle/>
          <a:p>
            <a:pPr marL="0" indent="0" algn="ctr">
              <a:lnSpc>
                <a:spcPts val="1550"/>
              </a:lnSpc>
              <a:buNone/>
            </a:pPr>
            <a:r>
              <a:rPr lang="en-US" sz="1200" dirty="0">
                <a:solidFill>
                  <a:srgbClr val="4C4C4C"/>
                </a:solidFill>
                <a:latin typeface="Noto Serif" pitchFamily="34" charset="0"/>
                <a:ea typeface="Noto Serif" pitchFamily="34" charset="-122"/>
                <a:cs typeface="Noto Serif" pitchFamily="34" charset="-120"/>
              </a:rPr>
              <a:t>Institutionnalisation durable de la culture de coordination</a:t>
            </a:r>
            <a:endParaRPr lang="en-US" sz="1200" dirty="0"/>
          </a:p>
        </p:txBody>
      </p:sp>
      <p:pic>
        <p:nvPicPr>
          <p:cNvPr id="29" name="Image 28">
            <a:extLst>
              <a:ext uri="{FF2B5EF4-FFF2-40B4-BE49-F238E27FC236}">
                <a16:creationId xmlns:a16="http://schemas.microsoft.com/office/drawing/2014/main" id="{28BD1CC7-F8E4-482C-9776-C553F98FC90B}"/>
              </a:ext>
            </a:extLst>
          </p:cNvPr>
          <p:cNvPicPr>
            <a:picLocks noChangeAspect="1"/>
          </p:cNvPicPr>
          <p:nvPr/>
        </p:nvPicPr>
        <p:blipFill>
          <a:blip r:embed="rId7"/>
          <a:stretch>
            <a:fillRect/>
          </a:stretch>
        </p:blipFill>
        <p:spPr>
          <a:xfrm>
            <a:off x="12893040" y="7376160"/>
            <a:ext cx="1737360" cy="826848"/>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2341840" y="1245275"/>
            <a:ext cx="9946600" cy="1090613"/>
          </a:xfrm>
          <a:prstGeom prst="rect">
            <a:avLst/>
          </a:prstGeom>
          <a:noFill/>
          <a:ln/>
        </p:spPr>
        <p:txBody>
          <a:bodyPr wrap="square" lIns="0" tIns="0" rIns="0" bIns="0" rtlCol="0" anchor="t"/>
          <a:lstStyle/>
          <a:p>
            <a:pPr marL="0" indent="0" algn="l">
              <a:lnSpc>
                <a:spcPts val="4250"/>
              </a:lnSpc>
              <a:buNone/>
            </a:pPr>
            <a:r>
              <a:rPr lang="en-US" sz="3400" dirty="0">
                <a:solidFill>
                  <a:srgbClr val="3A3A3A"/>
                </a:solidFill>
                <a:latin typeface="Noto Serif Medium" pitchFamily="34" charset="0"/>
                <a:ea typeface="Noto Serif Medium" pitchFamily="34" charset="-122"/>
                <a:cs typeface="Noto Serif Medium" pitchFamily="34" charset="-120"/>
              </a:rPr>
              <a:t>Vers une action publique coordonnée et performante</a:t>
            </a:r>
            <a:endParaRPr lang="en-US" sz="3400" dirty="0"/>
          </a:p>
        </p:txBody>
      </p:sp>
      <p:sp>
        <p:nvSpPr>
          <p:cNvPr id="3" name="Text 1"/>
          <p:cNvSpPr/>
          <p:nvPr/>
        </p:nvSpPr>
        <p:spPr>
          <a:xfrm>
            <a:off x="2603540" y="2721173"/>
            <a:ext cx="9684901" cy="476488"/>
          </a:xfrm>
          <a:prstGeom prst="rect">
            <a:avLst/>
          </a:prstGeom>
          <a:noFill/>
          <a:ln/>
        </p:spPr>
        <p:txBody>
          <a:bodyPr wrap="square" lIns="0" tIns="0" rIns="0" bIns="0" rtlCol="0" anchor="t"/>
          <a:lstStyle/>
          <a:p>
            <a:pPr marL="0" indent="0" algn="l">
              <a:lnSpc>
                <a:spcPts val="1850"/>
              </a:lnSpc>
              <a:buNone/>
            </a:pPr>
            <a:r>
              <a:rPr lang="en-US" sz="1350" dirty="0">
                <a:solidFill>
                  <a:srgbClr val="4C4C4C"/>
                </a:solidFill>
                <a:latin typeface="Noto Serif" pitchFamily="34" charset="0"/>
                <a:ea typeface="Noto Serif" pitchFamily="34" charset="-122"/>
                <a:cs typeface="Noto Serif" pitchFamily="34" charset="-120"/>
              </a:rPr>
              <a:t>La formation des élites administratives à la coordination stratégique constitue un investissement essentiel pour la modernisation de l'État et l'amélioration de sa capacité d'action.</a:t>
            </a:r>
            <a:endParaRPr lang="en-US" sz="1350" dirty="0"/>
          </a:p>
        </p:txBody>
      </p:sp>
      <p:sp>
        <p:nvSpPr>
          <p:cNvPr id="4" name="Shape 2"/>
          <p:cNvSpPr/>
          <p:nvPr/>
        </p:nvSpPr>
        <p:spPr>
          <a:xfrm>
            <a:off x="2341840" y="2582466"/>
            <a:ext cx="22860" cy="753904"/>
          </a:xfrm>
          <a:prstGeom prst="rect">
            <a:avLst/>
          </a:prstGeom>
          <a:solidFill>
            <a:srgbClr val="9C9283"/>
          </a:solidFill>
          <a:ln/>
        </p:spPr>
      </p:sp>
      <p:sp>
        <p:nvSpPr>
          <p:cNvPr id="5" name="Text 3"/>
          <p:cNvSpPr/>
          <p:nvPr/>
        </p:nvSpPr>
        <p:spPr>
          <a:xfrm>
            <a:off x="2341840" y="3475077"/>
            <a:ext cx="9946600" cy="714732"/>
          </a:xfrm>
          <a:prstGeom prst="rect">
            <a:avLst/>
          </a:prstGeom>
          <a:noFill/>
          <a:ln/>
        </p:spPr>
        <p:txBody>
          <a:bodyPr wrap="square" lIns="0" tIns="0" rIns="0" bIns="0" rtlCol="0" anchor="t"/>
          <a:lstStyle/>
          <a:p>
            <a:pPr marL="0" indent="0" algn="just">
              <a:lnSpc>
                <a:spcPts val="1850"/>
              </a:lnSpc>
              <a:buNone/>
            </a:pPr>
            <a:r>
              <a:rPr lang="en-US" sz="1350" dirty="0">
                <a:solidFill>
                  <a:srgbClr val="4C4C4C"/>
                </a:solidFill>
                <a:latin typeface="Noto Serif" pitchFamily="34" charset="0"/>
                <a:ea typeface="Noto Serif" pitchFamily="34" charset="-122"/>
                <a:cs typeface="Noto Serif" pitchFamily="34" charset="-120"/>
              </a:rPr>
              <a:t>Ce programme s'inscrit dans une dynamique de transformation de l'État camerounais, au moment où la complexité croissante de l'action publique exige une montée en puissance collective dans les fonctions de pilotage stratégique et de coordination interministérielle.</a:t>
            </a:r>
            <a:endParaRPr lang="en-US" sz="1350" dirty="0"/>
          </a:p>
        </p:txBody>
      </p:sp>
      <p:sp>
        <p:nvSpPr>
          <p:cNvPr id="6" name="Shape 4"/>
          <p:cNvSpPr/>
          <p:nvPr/>
        </p:nvSpPr>
        <p:spPr>
          <a:xfrm>
            <a:off x="2341840" y="4328517"/>
            <a:ext cx="2394228" cy="948928"/>
          </a:xfrm>
          <a:prstGeom prst="roundRect">
            <a:avLst>
              <a:gd name="adj" fmla="val 7724"/>
            </a:avLst>
          </a:prstGeom>
          <a:solidFill>
            <a:srgbClr val="E6DED2">
              <a:alpha val="50000"/>
            </a:srgbClr>
          </a:solidFill>
          <a:ln w="7620">
            <a:solidFill>
              <a:srgbClr val="CCC4B8"/>
            </a:solidFill>
            <a:prstDash val="solid"/>
          </a:ln>
          <a:effectLst>
            <a:outerShdw dist="15240" dir="2700000" algn="bl" rotWithShape="0">
              <a:srgbClr val="CCC4B8">
                <a:alpha val="100000"/>
              </a:srgbClr>
            </a:outerShdw>
          </a:effectLst>
        </p:spPr>
      </p:sp>
      <p:sp>
        <p:nvSpPr>
          <p:cNvPr id="7" name="Text 5"/>
          <p:cNvSpPr/>
          <p:nvPr/>
        </p:nvSpPr>
        <p:spPr>
          <a:xfrm>
            <a:off x="2523887" y="4510564"/>
            <a:ext cx="2030135" cy="272653"/>
          </a:xfrm>
          <a:prstGeom prst="rect">
            <a:avLst/>
          </a:prstGeom>
          <a:noFill/>
          <a:ln/>
        </p:spPr>
        <p:txBody>
          <a:bodyPr wrap="none" lIns="0" tIns="0" rIns="0" bIns="0" rtlCol="0" anchor="t"/>
          <a:lstStyle/>
          <a:p>
            <a:pPr marL="0" indent="0" algn="l">
              <a:lnSpc>
                <a:spcPts val="2100"/>
              </a:lnSpc>
              <a:buNone/>
            </a:pPr>
            <a:r>
              <a:rPr lang="en-US" sz="1700" dirty="0">
                <a:solidFill>
                  <a:srgbClr val="000000"/>
                </a:solidFill>
                <a:latin typeface="Noto Serif Medium" pitchFamily="34" charset="0"/>
                <a:ea typeface="Noto Serif Medium" pitchFamily="34" charset="-122"/>
                <a:cs typeface="Noto Serif Medium" pitchFamily="34" charset="-120"/>
              </a:rPr>
              <a:t>5-7 jours</a:t>
            </a:r>
            <a:endParaRPr lang="en-US" sz="1700" dirty="0"/>
          </a:p>
        </p:txBody>
      </p:sp>
      <p:sp>
        <p:nvSpPr>
          <p:cNvPr id="8" name="Text 6"/>
          <p:cNvSpPr/>
          <p:nvPr/>
        </p:nvSpPr>
        <p:spPr>
          <a:xfrm>
            <a:off x="2523887" y="4857155"/>
            <a:ext cx="2030135" cy="238244"/>
          </a:xfrm>
          <a:prstGeom prst="rect">
            <a:avLst/>
          </a:prstGeom>
          <a:noFill/>
          <a:ln/>
        </p:spPr>
        <p:txBody>
          <a:bodyPr wrap="none" lIns="0" tIns="0" rIns="0" bIns="0" rtlCol="0" anchor="t"/>
          <a:lstStyle/>
          <a:p>
            <a:pPr marL="0" indent="0" algn="l">
              <a:lnSpc>
                <a:spcPts val="1850"/>
              </a:lnSpc>
              <a:buNone/>
            </a:pPr>
            <a:r>
              <a:rPr lang="en-US" sz="1350" dirty="0">
                <a:solidFill>
                  <a:srgbClr val="000000"/>
                </a:solidFill>
                <a:latin typeface="Noto Serif" pitchFamily="34" charset="0"/>
                <a:ea typeface="Noto Serif" pitchFamily="34" charset="-122"/>
                <a:cs typeface="Noto Serif" pitchFamily="34" charset="-120"/>
              </a:rPr>
              <a:t>Durée intensive</a:t>
            </a:r>
            <a:endParaRPr lang="en-US" sz="1350" dirty="0"/>
          </a:p>
        </p:txBody>
      </p:sp>
      <p:sp>
        <p:nvSpPr>
          <p:cNvPr id="9" name="Shape 7"/>
          <p:cNvSpPr/>
          <p:nvPr/>
        </p:nvSpPr>
        <p:spPr>
          <a:xfrm>
            <a:off x="4859298" y="4328517"/>
            <a:ext cx="2394228" cy="948928"/>
          </a:xfrm>
          <a:prstGeom prst="roundRect">
            <a:avLst>
              <a:gd name="adj" fmla="val 7724"/>
            </a:avLst>
          </a:prstGeom>
          <a:solidFill>
            <a:srgbClr val="E6DED2">
              <a:alpha val="50000"/>
            </a:srgbClr>
          </a:solidFill>
          <a:ln w="7620">
            <a:solidFill>
              <a:srgbClr val="CCC4B8"/>
            </a:solidFill>
            <a:prstDash val="solid"/>
          </a:ln>
          <a:effectLst>
            <a:outerShdw dist="15240" dir="2700000" algn="bl" rotWithShape="0">
              <a:srgbClr val="CCC4B8">
                <a:alpha val="100000"/>
              </a:srgbClr>
            </a:outerShdw>
          </a:effectLst>
        </p:spPr>
      </p:sp>
      <p:sp>
        <p:nvSpPr>
          <p:cNvPr id="10" name="Text 8"/>
          <p:cNvSpPr/>
          <p:nvPr/>
        </p:nvSpPr>
        <p:spPr>
          <a:xfrm>
            <a:off x="5041344" y="4510564"/>
            <a:ext cx="2030135" cy="272653"/>
          </a:xfrm>
          <a:prstGeom prst="rect">
            <a:avLst/>
          </a:prstGeom>
          <a:noFill/>
          <a:ln/>
        </p:spPr>
        <p:txBody>
          <a:bodyPr wrap="none" lIns="0" tIns="0" rIns="0" bIns="0" rtlCol="0" anchor="t"/>
          <a:lstStyle/>
          <a:p>
            <a:pPr marL="0" indent="0" algn="l">
              <a:lnSpc>
                <a:spcPts val="2100"/>
              </a:lnSpc>
              <a:buNone/>
            </a:pPr>
            <a:r>
              <a:rPr lang="en-US" sz="1700" dirty="0">
                <a:solidFill>
                  <a:srgbClr val="000000"/>
                </a:solidFill>
                <a:latin typeface="Noto Serif Medium" pitchFamily="34" charset="0"/>
                <a:ea typeface="Noto Serif Medium" pitchFamily="34" charset="-122"/>
                <a:cs typeface="Noto Serif Medium" pitchFamily="34" charset="-120"/>
              </a:rPr>
              <a:t>100 participants</a:t>
            </a:r>
            <a:endParaRPr lang="en-US" sz="1700" dirty="0"/>
          </a:p>
        </p:txBody>
      </p:sp>
      <p:sp>
        <p:nvSpPr>
          <p:cNvPr id="11" name="Text 9"/>
          <p:cNvSpPr/>
          <p:nvPr/>
        </p:nvSpPr>
        <p:spPr>
          <a:xfrm>
            <a:off x="5041344" y="4857155"/>
            <a:ext cx="2030135" cy="238244"/>
          </a:xfrm>
          <a:prstGeom prst="rect">
            <a:avLst/>
          </a:prstGeom>
          <a:noFill/>
          <a:ln/>
        </p:spPr>
        <p:txBody>
          <a:bodyPr wrap="none" lIns="0" tIns="0" rIns="0" bIns="0" rtlCol="0" anchor="t"/>
          <a:lstStyle/>
          <a:p>
            <a:pPr marL="0" indent="0" algn="l">
              <a:lnSpc>
                <a:spcPts val="1850"/>
              </a:lnSpc>
              <a:buNone/>
            </a:pPr>
            <a:r>
              <a:rPr lang="en-US" sz="1350" dirty="0">
                <a:solidFill>
                  <a:srgbClr val="000000"/>
                </a:solidFill>
                <a:latin typeface="Noto Serif" pitchFamily="34" charset="0"/>
                <a:ea typeface="Noto Serif" pitchFamily="34" charset="-122"/>
                <a:cs typeface="Noto Serif" pitchFamily="34" charset="-120"/>
              </a:rPr>
              <a:t>Élites administratives</a:t>
            </a:r>
            <a:endParaRPr lang="en-US" sz="1350" dirty="0"/>
          </a:p>
        </p:txBody>
      </p:sp>
      <p:sp>
        <p:nvSpPr>
          <p:cNvPr id="12" name="Shape 10"/>
          <p:cNvSpPr/>
          <p:nvPr/>
        </p:nvSpPr>
        <p:spPr>
          <a:xfrm>
            <a:off x="7376755" y="4328517"/>
            <a:ext cx="2394228" cy="948928"/>
          </a:xfrm>
          <a:prstGeom prst="roundRect">
            <a:avLst>
              <a:gd name="adj" fmla="val 7724"/>
            </a:avLst>
          </a:prstGeom>
          <a:solidFill>
            <a:srgbClr val="E6DED2">
              <a:alpha val="50000"/>
            </a:srgbClr>
          </a:solidFill>
          <a:ln w="7620">
            <a:solidFill>
              <a:srgbClr val="CCC4B8"/>
            </a:solidFill>
            <a:prstDash val="solid"/>
          </a:ln>
          <a:effectLst>
            <a:outerShdw dist="15240" dir="2700000" algn="bl" rotWithShape="0">
              <a:srgbClr val="CCC4B8">
                <a:alpha val="100000"/>
              </a:srgbClr>
            </a:outerShdw>
          </a:effectLst>
        </p:spPr>
      </p:sp>
      <p:sp>
        <p:nvSpPr>
          <p:cNvPr id="13" name="Text 11"/>
          <p:cNvSpPr/>
          <p:nvPr/>
        </p:nvSpPr>
        <p:spPr>
          <a:xfrm>
            <a:off x="7558802" y="4510564"/>
            <a:ext cx="2030135" cy="272653"/>
          </a:xfrm>
          <a:prstGeom prst="rect">
            <a:avLst/>
          </a:prstGeom>
          <a:noFill/>
          <a:ln/>
        </p:spPr>
        <p:txBody>
          <a:bodyPr wrap="none" lIns="0" tIns="0" rIns="0" bIns="0" rtlCol="0" anchor="t"/>
          <a:lstStyle/>
          <a:p>
            <a:pPr marL="0" indent="0" algn="l">
              <a:lnSpc>
                <a:spcPts val="2100"/>
              </a:lnSpc>
              <a:buNone/>
            </a:pPr>
            <a:r>
              <a:rPr lang="en-US" sz="1700" dirty="0">
                <a:solidFill>
                  <a:srgbClr val="000000"/>
                </a:solidFill>
                <a:latin typeface="Noto Serif Medium" pitchFamily="34" charset="0"/>
                <a:ea typeface="Noto Serif Medium" pitchFamily="34" charset="-122"/>
                <a:cs typeface="Noto Serif Medium" pitchFamily="34" charset="-120"/>
              </a:rPr>
              <a:t>6 modules</a:t>
            </a:r>
            <a:endParaRPr lang="en-US" sz="1700" dirty="0"/>
          </a:p>
        </p:txBody>
      </p:sp>
      <p:sp>
        <p:nvSpPr>
          <p:cNvPr id="14" name="Text 12"/>
          <p:cNvSpPr/>
          <p:nvPr/>
        </p:nvSpPr>
        <p:spPr>
          <a:xfrm>
            <a:off x="7558802" y="4857155"/>
            <a:ext cx="2030135" cy="238244"/>
          </a:xfrm>
          <a:prstGeom prst="rect">
            <a:avLst/>
          </a:prstGeom>
          <a:noFill/>
          <a:ln/>
        </p:spPr>
        <p:txBody>
          <a:bodyPr wrap="none" lIns="0" tIns="0" rIns="0" bIns="0" rtlCol="0" anchor="t"/>
          <a:lstStyle/>
          <a:p>
            <a:pPr marL="0" indent="0" algn="l">
              <a:lnSpc>
                <a:spcPts val="1850"/>
              </a:lnSpc>
              <a:buNone/>
            </a:pPr>
            <a:r>
              <a:rPr lang="en-US" sz="1350" dirty="0">
                <a:solidFill>
                  <a:srgbClr val="000000"/>
                </a:solidFill>
                <a:latin typeface="Noto Serif" pitchFamily="34" charset="0"/>
                <a:ea typeface="Noto Serif" pitchFamily="34" charset="-122"/>
                <a:cs typeface="Noto Serif" pitchFamily="34" charset="-120"/>
              </a:rPr>
              <a:t>Théorie + pratique</a:t>
            </a:r>
            <a:endParaRPr lang="en-US" sz="1350" dirty="0"/>
          </a:p>
        </p:txBody>
      </p:sp>
      <p:sp>
        <p:nvSpPr>
          <p:cNvPr id="15" name="Shape 13"/>
          <p:cNvSpPr/>
          <p:nvPr/>
        </p:nvSpPr>
        <p:spPr>
          <a:xfrm>
            <a:off x="9894213" y="4328517"/>
            <a:ext cx="2394228" cy="948928"/>
          </a:xfrm>
          <a:prstGeom prst="roundRect">
            <a:avLst>
              <a:gd name="adj" fmla="val 7724"/>
            </a:avLst>
          </a:prstGeom>
          <a:solidFill>
            <a:srgbClr val="E6DED2">
              <a:alpha val="50000"/>
            </a:srgbClr>
          </a:solidFill>
          <a:ln w="7620">
            <a:solidFill>
              <a:srgbClr val="CCC4B8"/>
            </a:solidFill>
            <a:prstDash val="solid"/>
          </a:ln>
          <a:effectLst>
            <a:outerShdw dist="15240" dir="2700000" algn="bl" rotWithShape="0">
              <a:srgbClr val="CCC4B8">
                <a:alpha val="100000"/>
              </a:srgbClr>
            </a:outerShdw>
          </a:effectLst>
        </p:spPr>
      </p:sp>
      <p:sp>
        <p:nvSpPr>
          <p:cNvPr id="16" name="Text 14"/>
          <p:cNvSpPr/>
          <p:nvPr/>
        </p:nvSpPr>
        <p:spPr>
          <a:xfrm>
            <a:off x="10076259" y="4510564"/>
            <a:ext cx="2030135" cy="272653"/>
          </a:xfrm>
          <a:prstGeom prst="rect">
            <a:avLst/>
          </a:prstGeom>
          <a:noFill/>
          <a:ln/>
        </p:spPr>
        <p:txBody>
          <a:bodyPr wrap="none" lIns="0" tIns="0" rIns="0" bIns="0" rtlCol="0" anchor="t"/>
          <a:lstStyle/>
          <a:p>
            <a:pPr marL="0" indent="0" algn="l">
              <a:lnSpc>
                <a:spcPts val="2100"/>
              </a:lnSpc>
              <a:buNone/>
            </a:pPr>
            <a:r>
              <a:rPr lang="en-US" sz="1700" dirty="0">
                <a:solidFill>
                  <a:srgbClr val="000000"/>
                </a:solidFill>
                <a:latin typeface="Noto Serif Medium" pitchFamily="34" charset="0"/>
                <a:ea typeface="Noto Serif Medium" pitchFamily="34" charset="-122"/>
                <a:cs typeface="Noto Serif Medium" pitchFamily="34" charset="-120"/>
              </a:rPr>
              <a:t>Note stratégique</a:t>
            </a:r>
            <a:endParaRPr lang="en-US" sz="1700" dirty="0"/>
          </a:p>
        </p:txBody>
      </p:sp>
      <p:sp>
        <p:nvSpPr>
          <p:cNvPr id="17" name="Text 15"/>
          <p:cNvSpPr/>
          <p:nvPr/>
        </p:nvSpPr>
        <p:spPr>
          <a:xfrm>
            <a:off x="10076259" y="4857155"/>
            <a:ext cx="2030135" cy="238244"/>
          </a:xfrm>
          <a:prstGeom prst="rect">
            <a:avLst/>
          </a:prstGeom>
          <a:noFill/>
          <a:ln/>
        </p:spPr>
        <p:txBody>
          <a:bodyPr wrap="none" lIns="0" tIns="0" rIns="0" bIns="0" rtlCol="0" anchor="t"/>
          <a:lstStyle/>
          <a:p>
            <a:pPr marL="0" indent="0" algn="l">
              <a:lnSpc>
                <a:spcPts val="1850"/>
              </a:lnSpc>
              <a:buNone/>
            </a:pPr>
            <a:r>
              <a:rPr lang="en-US" sz="1350" dirty="0">
                <a:solidFill>
                  <a:srgbClr val="000000"/>
                </a:solidFill>
                <a:latin typeface="Noto Serif" pitchFamily="34" charset="0"/>
                <a:ea typeface="Noto Serif" pitchFamily="34" charset="-122"/>
                <a:cs typeface="Noto Serif" pitchFamily="34" charset="-120"/>
              </a:rPr>
              <a:t>Livrable final</a:t>
            </a:r>
            <a:endParaRPr lang="en-US" sz="1350" dirty="0"/>
          </a:p>
        </p:txBody>
      </p:sp>
      <p:sp>
        <p:nvSpPr>
          <p:cNvPr id="18" name="Text 16"/>
          <p:cNvSpPr/>
          <p:nvPr/>
        </p:nvSpPr>
        <p:spPr>
          <a:xfrm>
            <a:off x="2341840" y="5416153"/>
            <a:ext cx="9946600" cy="714732"/>
          </a:xfrm>
          <a:prstGeom prst="rect">
            <a:avLst/>
          </a:prstGeom>
          <a:noFill/>
          <a:ln/>
        </p:spPr>
        <p:txBody>
          <a:bodyPr wrap="square" lIns="0" tIns="0" rIns="0" bIns="0" rtlCol="0" anchor="t"/>
          <a:lstStyle/>
          <a:p>
            <a:pPr marL="0" indent="0" algn="just">
              <a:lnSpc>
                <a:spcPts val="1850"/>
              </a:lnSpc>
              <a:buNone/>
            </a:pPr>
            <a:r>
              <a:rPr lang="en-US" sz="1350" dirty="0">
                <a:solidFill>
                  <a:srgbClr val="4C4C4C"/>
                </a:solidFill>
                <a:latin typeface="Noto Serif" pitchFamily="34" charset="0"/>
                <a:ea typeface="Noto Serif" pitchFamily="34" charset="-122"/>
                <a:cs typeface="Noto Serif" pitchFamily="34" charset="-120"/>
              </a:rPr>
              <a:t>Mise en œuvre dans les locaux d'une institution académique de référence en France, en partenariat avec des formateurs-chercheurs et des praticiens expérimentés, ce programme offre une opportunité unique de transposition des bonnes pratiques internationales au contexte camerounais.</a:t>
            </a:r>
            <a:endParaRPr lang="en-US" sz="1350" dirty="0"/>
          </a:p>
        </p:txBody>
      </p:sp>
      <p:sp>
        <p:nvSpPr>
          <p:cNvPr id="19" name="Text 17"/>
          <p:cNvSpPr/>
          <p:nvPr/>
        </p:nvSpPr>
        <p:spPr>
          <a:xfrm>
            <a:off x="2341840" y="6269593"/>
            <a:ext cx="9946600" cy="714732"/>
          </a:xfrm>
          <a:prstGeom prst="rect">
            <a:avLst/>
          </a:prstGeom>
          <a:noFill/>
          <a:ln/>
        </p:spPr>
        <p:txBody>
          <a:bodyPr wrap="square" lIns="0" tIns="0" rIns="0" bIns="0" rtlCol="0" anchor="t"/>
          <a:lstStyle/>
          <a:p>
            <a:pPr marL="0" indent="0" algn="just">
              <a:lnSpc>
                <a:spcPts val="1850"/>
              </a:lnSpc>
              <a:buNone/>
            </a:pPr>
            <a:r>
              <a:rPr lang="en-US" sz="1350" dirty="0">
                <a:solidFill>
                  <a:srgbClr val="4C4C4C"/>
                </a:solidFill>
                <a:latin typeface="Noto Serif" pitchFamily="34" charset="0"/>
                <a:ea typeface="Noto Serif" pitchFamily="34" charset="-122"/>
                <a:cs typeface="Noto Serif" pitchFamily="34" charset="-120"/>
              </a:rPr>
              <a:t>En renforçant les capacités de coordination des hauts cadres, en diffusant les outils modernes de pilotage stratégique et en insufflant une culture permanente d'excellence administrative, cette initiative contribuera durablement à l'efficacité de l'action publique et à la performance de l'État.</a:t>
            </a:r>
            <a:endParaRPr lang="en-US" sz="1350" dirty="0"/>
          </a:p>
        </p:txBody>
      </p:sp>
      <p:pic>
        <p:nvPicPr>
          <p:cNvPr id="22" name="Image 21">
            <a:extLst>
              <a:ext uri="{FF2B5EF4-FFF2-40B4-BE49-F238E27FC236}">
                <a16:creationId xmlns:a16="http://schemas.microsoft.com/office/drawing/2014/main" id="{5209F559-0E15-4D45-A069-BB22C1721E52}"/>
              </a:ext>
            </a:extLst>
          </p:cNvPr>
          <p:cNvPicPr>
            <a:picLocks noChangeAspect="1"/>
          </p:cNvPicPr>
          <p:nvPr/>
        </p:nvPicPr>
        <p:blipFill>
          <a:blip r:embed="rId3"/>
          <a:stretch>
            <a:fillRect/>
          </a:stretch>
        </p:blipFill>
        <p:spPr>
          <a:xfrm>
            <a:off x="12893040" y="7376160"/>
            <a:ext cx="1737360" cy="826848"/>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204</TotalTime>
  <Words>1284</Words>
  <Application>Microsoft Office PowerPoint</Application>
  <PresentationFormat>Personnalisé</PresentationFormat>
  <Paragraphs>131</Paragraphs>
  <Slides>10</Slides>
  <Notes>10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10</vt:i4>
      </vt:variant>
    </vt:vector>
  </HeadingPairs>
  <TitlesOfParts>
    <vt:vector size="15" baseType="lpstr">
      <vt:lpstr>Arial</vt:lpstr>
      <vt:lpstr>Calibri</vt:lpstr>
      <vt:lpstr>Noto Serif</vt:lpstr>
      <vt:lpstr>Noto Serif Medium</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subject/>
  <dc:creator/>
  <cp:lastModifiedBy>Warren ETELE NGONI</cp:lastModifiedBy>
  <cp:revision>8</cp:revision>
  <dcterms:created xsi:type="dcterms:W3CDTF">2026-02-26T12:51:27Z</dcterms:created>
  <dcterms:modified xsi:type="dcterms:W3CDTF">2026-02-26T16:15:58Z</dcterms:modified>
</cp:coreProperties>
</file>